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12"/>
  </p:notesMasterIdLst>
  <p:handoutMasterIdLst>
    <p:handoutMasterId r:id="rId13"/>
  </p:handoutMasterIdLst>
  <p:sldIdLst>
    <p:sldId id="259" r:id="rId2"/>
    <p:sldId id="1040" r:id="rId3"/>
    <p:sldId id="1161" r:id="rId4"/>
    <p:sldId id="1165" r:id="rId5"/>
    <p:sldId id="1162" r:id="rId6"/>
    <p:sldId id="1154" r:id="rId7"/>
    <p:sldId id="1167" r:id="rId8"/>
    <p:sldId id="1156" r:id="rId9"/>
    <p:sldId id="1164" r:id="rId10"/>
    <p:sldId id="823" r:id="rId11"/>
  </p:sldIdLst>
  <p:sldSz cx="12192000" cy="6858000"/>
  <p:notesSz cx="6858000" cy="9144000"/>
  <p:embeddedFontLst>
    <p:embeddedFont>
      <p:font typeface="Ericsson Hilda" panose="00000500000000000000" pitchFamily="2" charset="0"/>
      <p:regular r:id="rId14"/>
      <p:bold r:id="rId15"/>
    </p:embeddedFont>
    <p:embeddedFont>
      <p:font typeface="Ericsson Hilda Light" panose="00000400000000000000" pitchFamily="2" charset="0"/>
      <p:regular r:id="rId16"/>
    </p:embeddedFont>
    <p:embeddedFont>
      <p:font typeface="Ericsson Technical Icons" panose="00000500000000000000" pitchFamily="2" charset="0"/>
      <p:regular r:id="rId17"/>
    </p:embeddedFont>
    <p:embeddedFont>
      <p:font typeface="MS PGothic" panose="020B0600070205080204" pitchFamily="34" charset="-128"/>
      <p:regular r:id="rId18"/>
    </p:embeddedFont>
    <p:embeddedFont>
      <p:font typeface="MS PGothic" panose="020B0600070205080204" pitchFamily="34" charset="-128"/>
      <p:regular r:id="rId18"/>
    </p:embeddedFont>
    <p:embeddedFont>
      <p:font typeface="SimSun" panose="02010600030101010101" pitchFamily="2" charset="-122"/>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dy Gan" initials="JGJ" lastIdx="1" clrIdx="0">
    <p:extLst>
      <p:ext uri="{19B8F6BF-5375-455C-9EA6-DF929625EA0E}">
        <p15:presenceInfo xmlns:p15="http://schemas.microsoft.com/office/powerpoint/2012/main" userId="Judy G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39B897-6A90-4F64-9CDF-251FE2616EF0}" v="1" dt="2019-05-06T12:38:43.8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41" autoAdjust="0"/>
    <p:restoredTop sz="94796" autoAdjust="0"/>
  </p:normalViewPr>
  <p:slideViewPr>
    <p:cSldViewPr snapToGrid="0" snapToObjects="1" showGuides="1">
      <p:cViewPr varScale="1">
        <p:scale>
          <a:sx n="69" d="100"/>
          <a:sy n="69" d="100"/>
        </p:scale>
        <p:origin x="68" y="180"/>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font" Target="fonts/font5.fntdata"/><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4.fntdata"/><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dy Gan Juying" userId="16e398e7-407f-42da-a719-ca3982793afa" providerId="ADAL" clId="{5C39B897-6A90-4F64-9CDF-251FE2616EF0}"/>
    <pc:docChg chg="custSel modSld">
      <pc:chgData name="Judy Gan Juying" userId="16e398e7-407f-42da-a719-ca3982793afa" providerId="ADAL" clId="{5C39B897-6A90-4F64-9CDF-251FE2616EF0}" dt="2019-05-06T12:38:43.847" v="0" actId="478"/>
      <pc:docMkLst>
        <pc:docMk/>
      </pc:docMkLst>
      <pc:sldChg chg="delSp">
        <pc:chgData name="Judy Gan Juying" userId="16e398e7-407f-42da-a719-ca3982793afa" providerId="ADAL" clId="{5C39B897-6A90-4F64-9CDF-251FE2616EF0}" dt="2019-05-06T12:38:43.847" v="0" actId="478"/>
        <pc:sldMkLst>
          <pc:docMk/>
          <pc:sldMk cId="1234835881" sldId="1164"/>
        </pc:sldMkLst>
        <pc:spChg chg="del">
          <ac:chgData name="Judy Gan Juying" userId="16e398e7-407f-42da-a719-ca3982793afa" providerId="ADAL" clId="{5C39B897-6A90-4F64-9CDF-251FE2616EF0}" dt="2019-05-06T12:38:43.847" v="0" actId="478"/>
          <ac:spMkLst>
            <pc:docMk/>
            <pc:sldMk cId="1234835881" sldId="1164"/>
            <ac:spMk id="4" creationId="{2242557B-28F4-41AF-97D3-E474832A5D1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2019-05-04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2019-05-04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2019-05-04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440523A3-F498-4243-8185-C2275EA5BF27}" type="slidenum">
              <a:rPr lang="en-US" smtClean="0"/>
              <a:t>1</a:t>
            </a:fld>
            <a:endParaRPr lang="en-US" dirty="0"/>
          </a:p>
        </p:txBody>
      </p:sp>
    </p:spTree>
    <p:extLst>
      <p:ext uri="{BB962C8B-B14F-4D97-AF65-F5344CB8AC3E}">
        <p14:creationId xmlns:p14="http://schemas.microsoft.com/office/powerpoint/2010/main" val="3624235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 </a:t>
            </a:r>
            <a:endParaRPr lang="en-US" dirty="0"/>
          </a:p>
        </p:txBody>
      </p:sp>
      <p:sp>
        <p:nvSpPr>
          <p:cNvPr id="5" name="Date Placeholder 4"/>
          <p:cNvSpPr>
            <a:spLocks noGrp="1"/>
          </p:cNvSpPr>
          <p:nvPr>
            <p:ph type="dt" idx="1"/>
          </p:nvPr>
        </p:nvSpPr>
        <p:spPr/>
        <p:txBody>
          <a:bodyPr/>
          <a:lstStyle/>
          <a:p>
            <a:r>
              <a:rPr lang="en-US"/>
              <a:t>2019-05-04 </a:t>
            </a:r>
            <a:endParaRPr lang="en-US" dirty="0"/>
          </a:p>
        </p:txBody>
      </p:sp>
      <p:sp>
        <p:nvSpPr>
          <p:cNvPr id="6" name="Footer Placeholder 5"/>
          <p:cNvSpPr>
            <a:spLocks noGrp="1"/>
          </p:cNvSpPr>
          <p:nvPr>
            <p:ph type="ftr" sz="quarter" idx="4"/>
          </p:nvPr>
        </p:nvSpPr>
        <p:spPr/>
        <p:txBody>
          <a:bodyPr/>
          <a:lstStyle/>
          <a:p>
            <a:r>
              <a:rPr lang="en-US"/>
              <a:t> </a:t>
            </a:r>
            <a:endParaRPr lang="en-US" dirty="0"/>
          </a:p>
        </p:txBody>
      </p:sp>
      <p:sp>
        <p:nvSpPr>
          <p:cNvPr id="7" name="Slide Number Placeholder 6"/>
          <p:cNvSpPr>
            <a:spLocks noGrp="1"/>
          </p:cNvSpPr>
          <p:nvPr>
            <p:ph type="sldNum" sz="quarter" idx="5"/>
          </p:nvPr>
        </p:nvSpPr>
        <p:spPr/>
        <p:txBody>
          <a:bodyPr/>
          <a:lstStyle/>
          <a:p>
            <a:fld id="{0FFF5AAE-44CF-44AB-84DC-AA08F67AF5E0}" type="slidenum">
              <a:rPr lang="en-US" smtClean="0"/>
              <a:t>2</a:t>
            </a:fld>
            <a:endParaRPr lang="en-US" dirty="0"/>
          </a:p>
        </p:txBody>
      </p:sp>
    </p:spTree>
    <p:extLst>
      <p:ext uri="{BB962C8B-B14F-4D97-AF65-F5344CB8AC3E}">
        <p14:creationId xmlns:p14="http://schemas.microsoft.com/office/powerpoint/2010/main" val="340738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23.502 ==</a:t>
            </a:r>
          </a:p>
          <a:p>
            <a:endParaRPr lang="en-US" dirty="0"/>
          </a:p>
          <a:p>
            <a:r>
              <a:rPr lang="x-none" sz="1200" b="1" kern="1200" dirty="0">
                <a:solidFill>
                  <a:schemeClr val="tx1"/>
                </a:solidFill>
                <a:effectLst/>
                <a:latin typeface="Ericsson Hilda Light" panose="00000400000000000000" pitchFamily="2" charset="0"/>
                <a:ea typeface="+mn-ea"/>
                <a:cs typeface="+mn-cs"/>
              </a:rPr>
              <a:t>5.2.3.2	Nudm_UECM (UECM) service</a:t>
            </a:r>
            <a:endParaRPr lang="en-US" sz="1200" b="1" kern="1200" dirty="0">
              <a:solidFill>
                <a:schemeClr val="tx1"/>
              </a:solidFill>
              <a:effectLst/>
              <a:latin typeface="Ericsson Hilda Light" panose="00000400000000000000" pitchFamily="2" charset="0"/>
              <a:ea typeface="+mn-ea"/>
              <a:cs typeface="+mn-cs"/>
            </a:endParaRPr>
          </a:p>
          <a:p>
            <a:r>
              <a:rPr lang="x-none" sz="1200" b="1" kern="1200" dirty="0">
                <a:solidFill>
                  <a:schemeClr val="tx1"/>
                </a:solidFill>
                <a:effectLst/>
                <a:latin typeface="Ericsson Hilda Light" panose="00000400000000000000" pitchFamily="2" charset="0"/>
                <a:ea typeface="+mn-ea"/>
                <a:cs typeface="+mn-cs"/>
              </a:rPr>
              <a:t>5.2.3.2.1	Nudm_UECM_Registration service operation</a:t>
            </a:r>
            <a:endParaRPr lang="en-US" sz="1200" b="1" kern="1200" dirty="0">
              <a:solidFill>
                <a:schemeClr val="tx1"/>
              </a:solidFill>
              <a:effectLst/>
              <a:latin typeface="Ericsson Hilda Light" panose="00000400000000000000" pitchFamily="2" charset="0"/>
              <a:ea typeface="+mn-ea"/>
              <a:cs typeface="+mn-cs"/>
            </a:endParaRPr>
          </a:p>
          <a:p>
            <a:r>
              <a:rPr lang="en-GB" sz="1200" b="1" kern="1200" dirty="0">
                <a:solidFill>
                  <a:schemeClr val="tx1"/>
                </a:solidFill>
                <a:effectLst/>
                <a:latin typeface="Ericsson Hilda Light" panose="00000400000000000000" pitchFamily="2" charset="0"/>
                <a:ea typeface="+mn-ea"/>
                <a:cs typeface="+mn-cs"/>
              </a:rPr>
              <a:t>Service operation name: </a:t>
            </a:r>
            <a:r>
              <a:rPr lang="en-GB" sz="1200" kern="1200" dirty="0">
                <a:solidFill>
                  <a:schemeClr val="tx1"/>
                </a:solidFill>
                <a:effectLst/>
                <a:latin typeface="Ericsson Hilda Light" panose="00000400000000000000" pitchFamily="2" charset="0"/>
                <a:ea typeface="+mn-ea"/>
                <a:cs typeface="+mn-cs"/>
              </a:rPr>
              <a:t>Nudm_UECM_Registration</a:t>
            </a:r>
            <a:endParaRPr lang="en-US" sz="1200" kern="1200" dirty="0">
              <a:solidFill>
                <a:schemeClr val="tx1"/>
              </a:solidFill>
              <a:effectLst/>
              <a:latin typeface="Ericsson Hilda Light" panose="00000400000000000000" pitchFamily="2" charset="0"/>
              <a:ea typeface="+mn-ea"/>
              <a:cs typeface="+mn-cs"/>
            </a:endParaRPr>
          </a:p>
          <a:p>
            <a:r>
              <a:rPr lang="en-GB" sz="1200" b="1" kern="1200" dirty="0">
                <a:solidFill>
                  <a:schemeClr val="tx1"/>
                </a:solidFill>
                <a:effectLst/>
                <a:latin typeface="Ericsson Hilda Light" panose="00000400000000000000" pitchFamily="2" charset="0"/>
                <a:ea typeface="+mn-ea"/>
                <a:cs typeface="+mn-cs"/>
              </a:rPr>
              <a:t>Description:</a:t>
            </a:r>
            <a:r>
              <a:rPr lang="en-GB" sz="1200" kern="1200" dirty="0">
                <a:solidFill>
                  <a:schemeClr val="tx1"/>
                </a:solidFill>
                <a:effectLst/>
                <a:latin typeface="Ericsson Hilda Light" panose="00000400000000000000" pitchFamily="2" charset="0"/>
                <a:ea typeface="+mn-ea"/>
                <a:cs typeface="+mn-cs"/>
              </a:rPr>
              <a:t> Register UE's serving NF (if NF Type is AMF, SMSF) or Session's serving NF (if NF Type is SMF) on the UDM. This operation implies the following:</a:t>
            </a:r>
            <a:endParaRPr lang="en-US" sz="1200" kern="1200" dirty="0">
              <a:solidFill>
                <a:schemeClr val="tx1"/>
              </a:solidFill>
              <a:effectLst/>
              <a:latin typeface="Ericsson Hilda Light" panose="00000400000000000000" pitchFamily="2" charset="0"/>
              <a:ea typeface="+mn-ea"/>
              <a:cs typeface="+mn-cs"/>
            </a:endParaRPr>
          </a:p>
          <a:p>
            <a:r>
              <a:rPr lang="x-none" sz="1200" kern="1200" dirty="0">
                <a:solidFill>
                  <a:schemeClr val="tx1"/>
                </a:solidFill>
                <a:effectLst/>
                <a:latin typeface="Ericsson Hilda Light" panose="00000400000000000000" pitchFamily="2" charset="0"/>
                <a:ea typeface="+mn-ea"/>
                <a:cs typeface="+mn-cs"/>
              </a:rPr>
              <a:t>-	The authorization, if applicable, to register the NF service consumer in UDM for the UE (e.g. based on UE roaming/RAT restrictions applicable when NF type is AMF). If this is successful</a:t>
            </a:r>
            <a:r>
              <a:rPr lang="en-GB" sz="1200" kern="1200" dirty="0">
                <a:solidFill>
                  <a:schemeClr val="tx1"/>
                </a:solidFill>
                <a:effectLst/>
                <a:latin typeface="Ericsson Hilda Light" panose="00000400000000000000" pitchFamily="2" charset="0"/>
                <a:ea typeface="+mn-ea"/>
                <a:cs typeface="+mn-cs"/>
              </a:rPr>
              <a:t>,</a:t>
            </a:r>
            <a:r>
              <a:rPr lang="x-none" sz="1200" kern="1200" dirty="0">
                <a:solidFill>
                  <a:schemeClr val="tx1"/>
                </a:solidFill>
                <a:effectLst/>
                <a:latin typeface="Ericsson Hilda Light" panose="00000400000000000000" pitchFamily="2" charset="0"/>
                <a:ea typeface="+mn-ea"/>
                <a:cs typeface="+mn-cs"/>
              </a:rPr>
              <a:t> the</a:t>
            </a:r>
            <a:r>
              <a:rPr lang="en-GB" sz="1200" kern="1200" dirty="0">
                <a:solidFill>
                  <a:schemeClr val="tx1"/>
                </a:solidFill>
                <a:effectLst/>
                <a:latin typeface="Ericsson Hilda Light" panose="00000400000000000000" pitchFamily="2" charset="0"/>
                <a:ea typeface="+mn-ea"/>
                <a:cs typeface="+mn-cs"/>
              </a:rPr>
              <a:t> NF service</a:t>
            </a:r>
            <a:r>
              <a:rPr lang="x-none" sz="1200" kern="1200" dirty="0">
                <a:solidFill>
                  <a:schemeClr val="tx1"/>
                </a:solidFill>
                <a:effectLst/>
                <a:latin typeface="Ericsson Hilda Light" panose="00000400000000000000" pitchFamily="2" charset="0"/>
                <a:ea typeface="+mn-ea"/>
                <a:cs typeface="+mn-cs"/>
              </a:rPr>
              <a:t> consumer is set as a serving NF for the corresponding UE</a:t>
            </a:r>
            <a:r>
              <a:rPr lang="en-CA" sz="1200" kern="1200" dirty="0">
                <a:solidFill>
                  <a:schemeClr val="tx1"/>
                </a:solidFill>
                <a:effectLst/>
                <a:latin typeface="Ericsson Hilda Light" panose="00000400000000000000" pitchFamily="2" charset="0"/>
                <a:ea typeface="+mn-ea"/>
                <a:cs typeface="+mn-cs"/>
              </a:rPr>
              <a:t>/Session</a:t>
            </a:r>
            <a:r>
              <a:rPr lang="x-none" sz="1200" kern="1200" dirty="0">
                <a:solidFill>
                  <a:schemeClr val="tx1"/>
                </a:solidFill>
                <a:effectLst/>
                <a:latin typeface="Ericsson Hilda Light" panose="00000400000000000000" pitchFamily="2" charset="0"/>
                <a:ea typeface="+mn-ea"/>
                <a:cs typeface="+mn-cs"/>
              </a:rPr>
              <a:t> context.</a:t>
            </a:r>
            <a:endParaRPr lang="en-US" sz="1200" kern="1200" dirty="0">
              <a:solidFill>
                <a:schemeClr val="tx1"/>
              </a:solidFill>
              <a:effectLst/>
              <a:latin typeface="Ericsson Hilda Light" panose="00000400000000000000" pitchFamily="2" charset="0"/>
              <a:ea typeface="+mn-ea"/>
              <a:cs typeface="+mn-cs"/>
            </a:endParaRPr>
          </a:p>
          <a:p>
            <a:r>
              <a:rPr lang="x-none" sz="1200" kern="1200" dirty="0">
                <a:solidFill>
                  <a:schemeClr val="tx1"/>
                </a:solidFill>
                <a:effectLst/>
                <a:latin typeface="Ericsson Hilda Light" panose="00000400000000000000" pitchFamily="2" charset="0"/>
                <a:ea typeface="+mn-ea"/>
                <a:cs typeface="+mn-cs"/>
              </a:rPr>
              <a:t>-	When the consumer is AMF, it is implicitly subscribed to be notified when it is deregistered in UDM. This notification is done by means of Nudm_UECM_DeregistrationNotification operation.</a:t>
            </a:r>
            <a:endParaRPr lang="en-US" sz="1200" kern="1200" dirty="0">
              <a:solidFill>
                <a:schemeClr val="tx1"/>
              </a:solidFill>
              <a:effectLst/>
              <a:latin typeface="Ericsson Hilda Light" panose="00000400000000000000" pitchFamily="2" charset="0"/>
              <a:ea typeface="+mn-ea"/>
              <a:cs typeface="+mn-cs"/>
            </a:endParaRPr>
          </a:p>
          <a:p>
            <a:r>
              <a:rPr lang="x-none" sz="1200" kern="1200" dirty="0">
                <a:solidFill>
                  <a:schemeClr val="tx1"/>
                </a:solidFill>
                <a:effectLst/>
                <a:latin typeface="Ericsson Hilda Light" panose="00000400000000000000" pitchFamily="2" charset="0"/>
                <a:ea typeface="+mn-ea"/>
                <a:cs typeface="+mn-cs"/>
              </a:rPr>
              <a:t>-	When the consumer is AMF or SMF, it may optionally use this operation to subscribe to be notified of the need for P-CSCF Restoration. This notification is done by means of Nudm_UECM_PCscfRestoration operation. For more information regarding P-CSCF restoration procedures see </a:t>
            </a:r>
            <a:r>
              <a:rPr lang="en-GB" sz="1200" kern="1200" dirty="0">
                <a:solidFill>
                  <a:schemeClr val="tx1"/>
                </a:solidFill>
                <a:effectLst/>
                <a:latin typeface="Ericsson Hilda Light" panose="00000400000000000000" pitchFamily="2" charset="0"/>
                <a:ea typeface="+mn-ea"/>
                <a:cs typeface="+mn-cs"/>
              </a:rPr>
              <a:t>TS </a:t>
            </a:r>
            <a:r>
              <a:rPr lang="x-none" sz="1200" kern="1200" dirty="0">
                <a:solidFill>
                  <a:schemeClr val="tx1"/>
                </a:solidFill>
                <a:effectLst/>
                <a:latin typeface="Ericsson Hilda Light" panose="00000400000000000000" pitchFamily="2" charset="0"/>
                <a:ea typeface="+mn-ea"/>
                <a:cs typeface="+mn-cs"/>
              </a:rPr>
              <a:t>23.380</a:t>
            </a:r>
            <a:r>
              <a:rPr lang="en-GB" sz="1200" kern="1200" dirty="0">
                <a:solidFill>
                  <a:schemeClr val="tx1"/>
                </a:solidFill>
                <a:effectLst/>
                <a:latin typeface="Ericsson Hilda Light" panose="00000400000000000000" pitchFamily="2" charset="0"/>
                <a:ea typeface="+mn-ea"/>
                <a:cs typeface="+mn-cs"/>
              </a:rPr>
              <a:t> </a:t>
            </a:r>
            <a:r>
              <a:rPr lang="x-none" sz="1200" kern="1200" dirty="0">
                <a:solidFill>
                  <a:schemeClr val="tx1"/>
                </a:solidFill>
                <a:effectLst/>
                <a:latin typeface="Ericsson Hilda Light" panose="00000400000000000000" pitchFamily="2" charset="0"/>
                <a:ea typeface="+mn-ea"/>
                <a:cs typeface="+mn-cs"/>
              </a:rPr>
              <a:t>[38].</a:t>
            </a:r>
            <a:endParaRPr lang="en-US" sz="1200" kern="1200" dirty="0">
              <a:solidFill>
                <a:schemeClr val="tx1"/>
              </a:solidFill>
              <a:effectLst/>
              <a:latin typeface="Ericsson Hilda Light" panose="00000400000000000000" pitchFamily="2" charset="0"/>
              <a:ea typeface="+mn-ea"/>
              <a:cs typeface="+mn-cs"/>
            </a:endParaRPr>
          </a:p>
          <a:p>
            <a:r>
              <a:rPr lang="en-GB" sz="1200" b="1" kern="1200" dirty="0">
                <a:solidFill>
                  <a:schemeClr val="tx1"/>
                </a:solidFill>
                <a:effectLst/>
                <a:latin typeface="Ericsson Hilda Light" panose="00000400000000000000" pitchFamily="2" charset="0"/>
                <a:ea typeface="+mn-ea"/>
                <a:cs typeface="+mn-cs"/>
              </a:rPr>
              <a:t>Inputs, Required:</a:t>
            </a:r>
            <a:r>
              <a:rPr lang="en-GB" sz="1200" kern="1200" dirty="0">
                <a:solidFill>
                  <a:schemeClr val="tx1"/>
                </a:solidFill>
                <a:effectLst/>
                <a:latin typeface="Ericsson Hilda Light" panose="00000400000000000000" pitchFamily="2" charset="0"/>
                <a:ea typeface="+mn-ea"/>
                <a:cs typeface="+mn-cs"/>
              </a:rPr>
              <a:t> NF ID, SUPI, PEI, NF Type, Access Type (if NF Type is AMF, SMSF), PDU Session ID (if NF Type is SMF). If NF Type is SMF: DNN or Indication of Emergency Services, PGW-C+SMF FQDN for S5/S8 if the PDU Session supports EPS interworking. If NF type is AMF and Access Type is 3GPP access: Registration type. If NF type is SMSF: SMSF MAP address and/or Diameter address.</a:t>
            </a:r>
            <a:endParaRPr lang="en-US" sz="1200" kern="1200" dirty="0">
              <a:solidFill>
                <a:schemeClr val="tx1"/>
              </a:solidFill>
              <a:effectLst/>
              <a:latin typeface="Ericsson Hilda Light" panose="00000400000000000000" pitchFamily="2" charset="0"/>
              <a:ea typeface="+mn-ea"/>
              <a:cs typeface="+mn-cs"/>
            </a:endParaRPr>
          </a:p>
          <a:p>
            <a:r>
              <a:rPr lang="en-GB" sz="1200" b="1" kern="1200" dirty="0">
                <a:solidFill>
                  <a:schemeClr val="tx1"/>
                </a:solidFill>
                <a:effectLst/>
                <a:latin typeface="Ericsson Hilda Light" panose="00000400000000000000" pitchFamily="2" charset="0"/>
                <a:ea typeface="+mn-ea"/>
                <a:cs typeface="+mn-cs"/>
              </a:rPr>
              <a:t>Inputs, Optional:</a:t>
            </a:r>
            <a:r>
              <a:rPr lang="en-GB" sz="1200" kern="1200" dirty="0">
                <a:solidFill>
                  <a:schemeClr val="tx1"/>
                </a:solidFill>
                <a:effectLst/>
                <a:latin typeface="Ericsson Hilda Light" panose="00000400000000000000" pitchFamily="2" charset="0"/>
                <a:ea typeface="+mn-ea"/>
                <a:cs typeface="+mn-cs"/>
              </a:rPr>
              <a:t> P-CSCF Restoration notification information, GUAMI, backup AMF(s) (if NF Type is AMF), "Homogeneous Support of IMS Voice over PS Sessions" indication (if NF Type is AMF). Backup AMF(s) sent only once by the AMF to the UDM in its first interaction with the UDM.</a:t>
            </a:r>
            <a:endParaRPr lang="en-US" sz="1200" kern="1200" dirty="0">
              <a:solidFill>
                <a:schemeClr val="tx1"/>
              </a:solidFill>
              <a:effectLst/>
              <a:latin typeface="Ericsson Hilda Light" panose="00000400000000000000" pitchFamily="2" charset="0"/>
              <a:ea typeface="+mn-ea"/>
              <a:cs typeface="+mn-cs"/>
            </a:endParaRPr>
          </a:p>
          <a:p>
            <a:r>
              <a:rPr lang="en-GB" sz="1200" b="1" kern="1200" dirty="0">
                <a:solidFill>
                  <a:schemeClr val="tx1"/>
                </a:solidFill>
                <a:effectLst/>
                <a:latin typeface="Ericsson Hilda Light" panose="00000400000000000000" pitchFamily="2" charset="0"/>
                <a:ea typeface="+mn-ea"/>
                <a:cs typeface="+mn-cs"/>
              </a:rPr>
              <a:t>Outputs, Required:</a:t>
            </a:r>
            <a:r>
              <a:rPr lang="en-GB" sz="1200" kern="1200" dirty="0">
                <a:solidFill>
                  <a:schemeClr val="tx1"/>
                </a:solidFill>
                <a:effectLst/>
                <a:latin typeface="Ericsson Hilda Light" panose="00000400000000000000" pitchFamily="2" charset="0"/>
                <a:ea typeface="+mn-ea"/>
                <a:cs typeface="+mn-cs"/>
              </a:rPr>
              <a:t> Result indication</a:t>
            </a:r>
            <a:r>
              <a:rPr lang="en-GB" sz="1200" i="1" kern="1200" dirty="0">
                <a:solidFill>
                  <a:schemeClr val="tx1"/>
                </a:solidFill>
                <a:effectLst/>
                <a:latin typeface="Ericsson Hilda Light" panose="00000400000000000000" pitchFamily="2" charset="0"/>
                <a:ea typeface="+mn-ea"/>
                <a:cs typeface="+mn-cs"/>
              </a:rPr>
              <a:t>.</a:t>
            </a:r>
            <a:endParaRPr lang="en-US" sz="1200" kern="1200" dirty="0">
              <a:solidFill>
                <a:schemeClr val="tx1"/>
              </a:solidFill>
              <a:effectLst/>
              <a:latin typeface="Ericsson Hilda Light" panose="00000400000000000000" pitchFamily="2" charset="0"/>
              <a:ea typeface="+mn-ea"/>
              <a:cs typeface="+mn-cs"/>
            </a:endParaRPr>
          </a:p>
          <a:p>
            <a:r>
              <a:rPr lang="en-GB" sz="1200" b="1" kern="1200" dirty="0">
                <a:solidFill>
                  <a:schemeClr val="tx1"/>
                </a:solidFill>
                <a:effectLst/>
                <a:latin typeface="Ericsson Hilda Light" panose="00000400000000000000" pitchFamily="2" charset="0"/>
                <a:ea typeface="+mn-ea"/>
                <a:cs typeface="+mn-cs"/>
              </a:rPr>
              <a:t>Outputs, Optional:</a:t>
            </a:r>
            <a:r>
              <a:rPr lang="en-GB" sz="1200" kern="1200" dirty="0">
                <a:solidFill>
                  <a:schemeClr val="tx1"/>
                </a:solidFill>
                <a:effectLst/>
                <a:latin typeface="Ericsson Hilda Light" panose="00000400000000000000" pitchFamily="2" charset="0"/>
                <a:ea typeface="+mn-ea"/>
                <a:cs typeface="+mn-cs"/>
              </a:rPr>
              <a:t> None.</a:t>
            </a:r>
            <a:endParaRPr lang="en-US" sz="1200" kern="1200" dirty="0">
              <a:solidFill>
                <a:schemeClr val="tx1"/>
              </a:solidFill>
              <a:effectLst/>
              <a:latin typeface="Ericsson Hilda Light" panose="00000400000000000000" pitchFamily="2" charset="0"/>
              <a:ea typeface="+mn-ea"/>
              <a:cs typeface="+mn-cs"/>
            </a:endParaRPr>
          </a:p>
          <a:p>
            <a:r>
              <a:rPr lang="en-GB" sz="1200" kern="1200" dirty="0">
                <a:solidFill>
                  <a:schemeClr val="tx1"/>
                </a:solidFill>
                <a:effectLst/>
                <a:latin typeface="Ericsson Hilda Light" panose="00000400000000000000" pitchFamily="2" charset="0"/>
                <a:ea typeface="+mn-ea"/>
                <a:cs typeface="+mn-cs"/>
              </a:rPr>
              <a:t>See step 14a of clause 4.2.2.2.2 for an example usage of this service operation.</a:t>
            </a:r>
            <a:endParaRPr lang="en-US" sz="1200" kern="1200" dirty="0">
              <a:solidFill>
                <a:schemeClr val="tx1"/>
              </a:solidFill>
              <a:effectLst/>
              <a:latin typeface="Ericsson Hilda Light" panose="00000400000000000000" pitchFamily="2" charset="0"/>
              <a:ea typeface="+mn-ea"/>
              <a:cs typeface="+mn-cs"/>
            </a:endParaRPr>
          </a:p>
          <a:p>
            <a:endParaRPr lang="en-US" dirty="0"/>
          </a:p>
        </p:txBody>
      </p:sp>
      <p:sp>
        <p:nvSpPr>
          <p:cNvPr id="4" name="Header Placeholder 3"/>
          <p:cNvSpPr>
            <a:spLocks noGrp="1"/>
          </p:cNvSpPr>
          <p:nvPr>
            <p:ph type="hdr" sz="quarter"/>
          </p:nvPr>
        </p:nvSpPr>
        <p:spPr/>
        <p:txBody>
          <a:bodyPr/>
          <a:lstStyle/>
          <a:p>
            <a:r>
              <a:rPr lang="en-US"/>
              <a:t> </a:t>
            </a:r>
            <a:endParaRPr lang="en-US" dirty="0"/>
          </a:p>
        </p:txBody>
      </p:sp>
      <p:sp>
        <p:nvSpPr>
          <p:cNvPr id="5" name="Date Placeholder 4"/>
          <p:cNvSpPr>
            <a:spLocks noGrp="1"/>
          </p:cNvSpPr>
          <p:nvPr>
            <p:ph type="dt" idx="1"/>
          </p:nvPr>
        </p:nvSpPr>
        <p:spPr/>
        <p:txBody>
          <a:bodyPr/>
          <a:lstStyle/>
          <a:p>
            <a:r>
              <a:rPr lang="en-US"/>
              <a:t>2019-05-04 </a:t>
            </a:r>
            <a:endParaRPr lang="en-US" dirty="0"/>
          </a:p>
        </p:txBody>
      </p:sp>
      <p:sp>
        <p:nvSpPr>
          <p:cNvPr id="6" name="Footer Placeholder 5"/>
          <p:cNvSpPr>
            <a:spLocks noGrp="1"/>
          </p:cNvSpPr>
          <p:nvPr>
            <p:ph type="ftr" sz="quarter" idx="4"/>
          </p:nvPr>
        </p:nvSpPr>
        <p:spPr/>
        <p:txBody>
          <a:bodyPr/>
          <a:lstStyle/>
          <a:p>
            <a:r>
              <a:rPr lang="en-US"/>
              <a:t> </a:t>
            </a:r>
            <a:endParaRPr lang="en-US" dirty="0"/>
          </a:p>
        </p:txBody>
      </p:sp>
      <p:sp>
        <p:nvSpPr>
          <p:cNvPr id="7" name="Slide Number Placeholder 6"/>
          <p:cNvSpPr>
            <a:spLocks noGrp="1"/>
          </p:cNvSpPr>
          <p:nvPr>
            <p:ph type="sldNum" sz="quarter" idx="5"/>
          </p:nvPr>
        </p:nvSpPr>
        <p:spPr/>
        <p:txBody>
          <a:bodyPr/>
          <a:lstStyle/>
          <a:p>
            <a:fld id="{D771944B-36CA-43F5-BC9F-B135B8D2360E}" type="slidenum">
              <a:rPr lang="en-US" smtClean="0"/>
              <a:t>3</a:t>
            </a:fld>
            <a:endParaRPr lang="en-US" dirty="0"/>
          </a:p>
        </p:txBody>
      </p:sp>
    </p:spTree>
    <p:extLst>
      <p:ext uri="{BB962C8B-B14F-4D97-AF65-F5344CB8AC3E}">
        <p14:creationId xmlns:p14="http://schemas.microsoft.com/office/powerpoint/2010/main" val="3765686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 </a:t>
            </a:r>
            <a:endParaRPr lang="en-US" dirty="0"/>
          </a:p>
        </p:txBody>
      </p:sp>
      <p:sp>
        <p:nvSpPr>
          <p:cNvPr id="5" name="Date Placeholder 4"/>
          <p:cNvSpPr>
            <a:spLocks noGrp="1"/>
          </p:cNvSpPr>
          <p:nvPr>
            <p:ph type="dt" idx="1"/>
          </p:nvPr>
        </p:nvSpPr>
        <p:spPr/>
        <p:txBody>
          <a:bodyPr/>
          <a:lstStyle/>
          <a:p>
            <a:r>
              <a:rPr lang="en-US"/>
              <a:t>2019-05-04 </a:t>
            </a:r>
            <a:endParaRPr lang="en-US" dirty="0"/>
          </a:p>
        </p:txBody>
      </p:sp>
      <p:sp>
        <p:nvSpPr>
          <p:cNvPr id="6" name="Footer Placeholder 5"/>
          <p:cNvSpPr>
            <a:spLocks noGrp="1"/>
          </p:cNvSpPr>
          <p:nvPr>
            <p:ph type="ftr" sz="quarter" idx="4"/>
          </p:nvPr>
        </p:nvSpPr>
        <p:spPr/>
        <p:txBody>
          <a:bodyPr/>
          <a:lstStyle/>
          <a:p>
            <a:r>
              <a:rPr lang="en-US"/>
              <a:t> </a:t>
            </a:r>
            <a:endParaRPr lang="en-US" dirty="0"/>
          </a:p>
        </p:txBody>
      </p:sp>
      <p:sp>
        <p:nvSpPr>
          <p:cNvPr id="7" name="Slide Number Placeholder 6"/>
          <p:cNvSpPr>
            <a:spLocks noGrp="1"/>
          </p:cNvSpPr>
          <p:nvPr>
            <p:ph type="sldNum" sz="quarter" idx="5"/>
          </p:nvPr>
        </p:nvSpPr>
        <p:spPr/>
        <p:txBody>
          <a:bodyPr/>
          <a:lstStyle/>
          <a:p>
            <a:fld id="{ED1EC727-2CF9-4A2F-B804-0DACD589F6BF}" type="slidenum">
              <a:rPr lang="en-US" smtClean="0"/>
              <a:t>4</a:t>
            </a:fld>
            <a:endParaRPr lang="en-US" dirty="0"/>
          </a:p>
        </p:txBody>
      </p:sp>
    </p:spTree>
    <p:extLst>
      <p:ext uri="{BB962C8B-B14F-4D97-AF65-F5344CB8AC3E}">
        <p14:creationId xmlns:p14="http://schemas.microsoft.com/office/powerpoint/2010/main" val="32669084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 </a:t>
            </a:r>
            <a:endParaRPr lang="en-US" dirty="0"/>
          </a:p>
        </p:txBody>
      </p:sp>
      <p:sp>
        <p:nvSpPr>
          <p:cNvPr id="5" name="Date Placeholder 4"/>
          <p:cNvSpPr>
            <a:spLocks noGrp="1"/>
          </p:cNvSpPr>
          <p:nvPr>
            <p:ph type="dt" idx="1"/>
          </p:nvPr>
        </p:nvSpPr>
        <p:spPr/>
        <p:txBody>
          <a:bodyPr/>
          <a:lstStyle/>
          <a:p>
            <a:r>
              <a:rPr lang="en-US"/>
              <a:t>2019-05-04 </a:t>
            </a:r>
            <a:endParaRPr lang="en-US" dirty="0"/>
          </a:p>
        </p:txBody>
      </p:sp>
      <p:sp>
        <p:nvSpPr>
          <p:cNvPr id="6" name="Footer Placeholder 5"/>
          <p:cNvSpPr>
            <a:spLocks noGrp="1"/>
          </p:cNvSpPr>
          <p:nvPr>
            <p:ph type="ftr" sz="quarter" idx="4"/>
          </p:nvPr>
        </p:nvSpPr>
        <p:spPr/>
        <p:txBody>
          <a:bodyPr/>
          <a:lstStyle/>
          <a:p>
            <a:r>
              <a:rPr lang="en-US"/>
              <a:t> </a:t>
            </a:r>
            <a:endParaRPr lang="en-US" dirty="0"/>
          </a:p>
        </p:txBody>
      </p:sp>
      <p:sp>
        <p:nvSpPr>
          <p:cNvPr id="7" name="Slide Number Placeholder 6"/>
          <p:cNvSpPr>
            <a:spLocks noGrp="1"/>
          </p:cNvSpPr>
          <p:nvPr>
            <p:ph type="sldNum" sz="quarter" idx="5"/>
          </p:nvPr>
        </p:nvSpPr>
        <p:spPr/>
        <p:txBody>
          <a:bodyPr/>
          <a:lstStyle/>
          <a:p>
            <a:fld id="{CE80D09A-80E9-4DB8-B212-EB89931D87E4}" type="slidenum">
              <a:rPr lang="en-US" smtClean="0"/>
              <a:t>5</a:t>
            </a:fld>
            <a:endParaRPr lang="en-US" dirty="0"/>
          </a:p>
        </p:txBody>
      </p:sp>
    </p:spTree>
    <p:extLst>
      <p:ext uri="{BB962C8B-B14F-4D97-AF65-F5344CB8AC3E}">
        <p14:creationId xmlns:p14="http://schemas.microsoft.com/office/powerpoint/2010/main" val="1665504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 </a:t>
            </a:r>
            <a:endParaRPr lang="en-US" dirty="0"/>
          </a:p>
        </p:txBody>
      </p:sp>
      <p:sp>
        <p:nvSpPr>
          <p:cNvPr id="5" name="Date Placeholder 4"/>
          <p:cNvSpPr>
            <a:spLocks noGrp="1"/>
          </p:cNvSpPr>
          <p:nvPr>
            <p:ph type="dt" idx="1"/>
          </p:nvPr>
        </p:nvSpPr>
        <p:spPr/>
        <p:txBody>
          <a:bodyPr/>
          <a:lstStyle/>
          <a:p>
            <a:r>
              <a:rPr lang="en-US"/>
              <a:t>2019-05-04 </a:t>
            </a:r>
            <a:endParaRPr lang="en-US" dirty="0"/>
          </a:p>
        </p:txBody>
      </p:sp>
      <p:sp>
        <p:nvSpPr>
          <p:cNvPr id="6" name="Footer Placeholder 5"/>
          <p:cNvSpPr>
            <a:spLocks noGrp="1"/>
          </p:cNvSpPr>
          <p:nvPr>
            <p:ph type="ftr" sz="quarter" idx="4"/>
          </p:nvPr>
        </p:nvSpPr>
        <p:spPr/>
        <p:txBody>
          <a:bodyPr/>
          <a:lstStyle/>
          <a:p>
            <a:r>
              <a:rPr lang="en-US"/>
              <a:t> </a:t>
            </a:r>
            <a:endParaRPr lang="en-US" dirty="0"/>
          </a:p>
        </p:txBody>
      </p:sp>
      <p:sp>
        <p:nvSpPr>
          <p:cNvPr id="7" name="Slide Number Placeholder 6"/>
          <p:cNvSpPr>
            <a:spLocks noGrp="1"/>
          </p:cNvSpPr>
          <p:nvPr>
            <p:ph type="sldNum" sz="quarter" idx="5"/>
          </p:nvPr>
        </p:nvSpPr>
        <p:spPr/>
        <p:txBody>
          <a:bodyPr/>
          <a:lstStyle/>
          <a:p>
            <a:fld id="{B54AA417-322D-4FF2-BA4A-4023F3F486FC}" type="slidenum">
              <a:rPr lang="en-US" smtClean="0"/>
              <a:t>6</a:t>
            </a:fld>
            <a:endParaRPr lang="en-US" dirty="0"/>
          </a:p>
        </p:txBody>
      </p:sp>
    </p:spTree>
    <p:extLst>
      <p:ext uri="{BB962C8B-B14F-4D97-AF65-F5344CB8AC3E}">
        <p14:creationId xmlns:p14="http://schemas.microsoft.com/office/powerpoint/2010/main" val="8042075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 </a:t>
            </a:r>
            <a:endParaRPr lang="en-US" dirty="0"/>
          </a:p>
        </p:txBody>
      </p:sp>
      <p:sp>
        <p:nvSpPr>
          <p:cNvPr id="5" name="Date Placeholder 4"/>
          <p:cNvSpPr>
            <a:spLocks noGrp="1"/>
          </p:cNvSpPr>
          <p:nvPr>
            <p:ph type="dt" idx="1"/>
          </p:nvPr>
        </p:nvSpPr>
        <p:spPr/>
        <p:txBody>
          <a:bodyPr/>
          <a:lstStyle/>
          <a:p>
            <a:r>
              <a:rPr lang="en-US"/>
              <a:t>2019-05-04 </a:t>
            </a:r>
            <a:endParaRPr lang="en-US" dirty="0"/>
          </a:p>
        </p:txBody>
      </p:sp>
      <p:sp>
        <p:nvSpPr>
          <p:cNvPr id="6" name="Footer Placeholder 5"/>
          <p:cNvSpPr>
            <a:spLocks noGrp="1"/>
          </p:cNvSpPr>
          <p:nvPr>
            <p:ph type="ftr" sz="quarter" idx="4"/>
          </p:nvPr>
        </p:nvSpPr>
        <p:spPr/>
        <p:txBody>
          <a:bodyPr/>
          <a:lstStyle/>
          <a:p>
            <a:r>
              <a:rPr lang="en-US"/>
              <a:t> </a:t>
            </a:r>
            <a:endParaRPr lang="en-US" dirty="0"/>
          </a:p>
        </p:txBody>
      </p:sp>
      <p:sp>
        <p:nvSpPr>
          <p:cNvPr id="7" name="Slide Number Placeholder 6"/>
          <p:cNvSpPr>
            <a:spLocks noGrp="1"/>
          </p:cNvSpPr>
          <p:nvPr>
            <p:ph type="sldNum" sz="quarter" idx="5"/>
          </p:nvPr>
        </p:nvSpPr>
        <p:spPr/>
        <p:txBody>
          <a:bodyPr/>
          <a:lstStyle/>
          <a:p>
            <a:fld id="{5F043D0A-6AE7-4232-860A-3DE85CC5CC48}" type="slidenum">
              <a:rPr lang="en-US" smtClean="0"/>
              <a:t>8</a:t>
            </a:fld>
            <a:endParaRPr lang="en-US" dirty="0"/>
          </a:p>
        </p:txBody>
      </p:sp>
    </p:spTree>
    <p:extLst>
      <p:ext uri="{BB962C8B-B14F-4D97-AF65-F5344CB8AC3E}">
        <p14:creationId xmlns:p14="http://schemas.microsoft.com/office/powerpoint/2010/main" val="18414747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 </a:t>
            </a:r>
            <a:endParaRPr lang="en-US" dirty="0"/>
          </a:p>
        </p:txBody>
      </p:sp>
      <p:sp>
        <p:nvSpPr>
          <p:cNvPr id="5" name="Date Placeholder 4"/>
          <p:cNvSpPr>
            <a:spLocks noGrp="1"/>
          </p:cNvSpPr>
          <p:nvPr>
            <p:ph type="dt" idx="1"/>
          </p:nvPr>
        </p:nvSpPr>
        <p:spPr/>
        <p:txBody>
          <a:bodyPr/>
          <a:lstStyle/>
          <a:p>
            <a:r>
              <a:rPr lang="en-US"/>
              <a:t>2019-05-04 </a:t>
            </a:r>
            <a:endParaRPr lang="en-US" dirty="0"/>
          </a:p>
        </p:txBody>
      </p:sp>
      <p:sp>
        <p:nvSpPr>
          <p:cNvPr id="6" name="Footer Placeholder 5"/>
          <p:cNvSpPr>
            <a:spLocks noGrp="1"/>
          </p:cNvSpPr>
          <p:nvPr>
            <p:ph type="ftr" sz="quarter" idx="4"/>
          </p:nvPr>
        </p:nvSpPr>
        <p:spPr/>
        <p:txBody>
          <a:bodyPr/>
          <a:lstStyle/>
          <a:p>
            <a:r>
              <a:rPr lang="en-US"/>
              <a:t> </a:t>
            </a:r>
            <a:endParaRPr lang="en-US" dirty="0"/>
          </a:p>
        </p:txBody>
      </p:sp>
      <p:sp>
        <p:nvSpPr>
          <p:cNvPr id="7" name="Slide Number Placeholder 6"/>
          <p:cNvSpPr>
            <a:spLocks noGrp="1"/>
          </p:cNvSpPr>
          <p:nvPr>
            <p:ph type="sldNum" sz="quarter" idx="5"/>
          </p:nvPr>
        </p:nvSpPr>
        <p:spPr/>
        <p:txBody>
          <a:bodyPr/>
          <a:lstStyle/>
          <a:p>
            <a:fld id="{026ABE1E-2A0E-4044-806C-BF61A46127B9}" type="slidenum">
              <a:rPr lang="en-US" smtClean="0"/>
              <a:t>9</a:t>
            </a:fld>
            <a:endParaRPr lang="en-US" dirty="0"/>
          </a:p>
        </p:txBody>
      </p:sp>
    </p:spTree>
    <p:extLst>
      <p:ext uri="{BB962C8B-B14F-4D97-AF65-F5344CB8AC3E}">
        <p14:creationId xmlns:p14="http://schemas.microsoft.com/office/powerpoint/2010/main" val="2498424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 </a:t>
            </a:r>
            <a:endParaRPr lang="en-US" dirty="0"/>
          </a:p>
        </p:txBody>
      </p:sp>
      <p:sp>
        <p:nvSpPr>
          <p:cNvPr id="5" name="Date Placeholder 4"/>
          <p:cNvSpPr>
            <a:spLocks noGrp="1"/>
          </p:cNvSpPr>
          <p:nvPr>
            <p:ph type="dt" idx="1"/>
          </p:nvPr>
        </p:nvSpPr>
        <p:spPr/>
        <p:txBody>
          <a:bodyPr/>
          <a:lstStyle/>
          <a:p>
            <a:r>
              <a:rPr lang="en-US"/>
              <a:t>2019-05-04 </a:t>
            </a:r>
            <a:endParaRPr lang="en-US" dirty="0"/>
          </a:p>
        </p:txBody>
      </p:sp>
      <p:sp>
        <p:nvSpPr>
          <p:cNvPr id="6" name="Footer Placeholder 5"/>
          <p:cNvSpPr>
            <a:spLocks noGrp="1"/>
          </p:cNvSpPr>
          <p:nvPr>
            <p:ph type="ftr" sz="quarter" idx="4"/>
          </p:nvPr>
        </p:nvSpPr>
        <p:spPr/>
        <p:txBody>
          <a:bodyPr/>
          <a:lstStyle/>
          <a:p>
            <a:r>
              <a:rPr lang="en-US"/>
              <a:t> </a:t>
            </a:r>
            <a:endParaRPr lang="en-US" dirty="0"/>
          </a:p>
        </p:txBody>
      </p:sp>
      <p:sp>
        <p:nvSpPr>
          <p:cNvPr id="7" name="Slide Number Placeholder 6"/>
          <p:cNvSpPr>
            <a:spLocks noGrp="1"/>
          </p:cNvSpPr>
          <p:nvPr>
            <p:ph type="sldNum" sz="quarter" idx="5"/>
          </p:nvPr>
        </p:nvSpPr>
        <p:spPr/>
        <p:txBody>
          <a:bodyPr/>
          <a:lstStyle/>
          <a:p>
            <a:fld id="{E0B772A6-E2CF-4ECB-8EA7-7249602C8E37}" type="slidenum">
              <a:rPr lang="en-US" smtClean="0"/>
              <a:t>10</a:t>
            </a:fld>
            <a:endParaRPr lang="en-US" dirty="0"/>
          </a:p>
        </p:txBody>
      </p:sp>
    </p:spTree>
    <p:extLst>
      <p:ext uri="{BB962C8B-B14F-4D97-AF65-F5344CB8AC3E}">
        <p14:creationId xmlns:p14="http://schemas.microsoft.com/office/powerpoint/2010/main" val="1507377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sp>
        <p:nvSpPr>
          <p:cNvPr id="3" name="Content Placeholder 2"/>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dirty="0"/>
              <a:t>Speaker name</a:t>
            </a:r>
          </a:p>
        </p:txBody>
      </p:sp>
      <p:sp>
        <p:nvSpPr>
          <p:cNvPr id="12" name="Content Placeholder 11"/>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spTree>
    <p:extLst>
      <p:ext uri="{BB962C8B-B14F-4D97-AF65-F5344CB8AC3E}">
        <p14:creationId xmlns:p14="http://schemas.microsoft.com/office/powerpoint/2010/main" val="1374575616"/>
      </p:ext>
    </p:extLst>
  </p:cSld>
  <p:clrMapOvr>
    <a:masterClrMapping/>
  </p:clrMapOvr>
  <p:hf sldNum="0" hdr="0" ftr="0"/>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Black, </a:t>
            </a:r>
            <a:br>
              <a:rPr lang="en-US" dirty="0"/>
            </a:br>
            <a:r>
              <a:rPr lang="en-US" dirty="0"/>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Statement/quote source, </a:t>
            </a:r>
          </a:p>
          <a:p>
            <a:r>
              <a:rPr lang="en-US" dirty="0"/>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dirty="0"/>
              <a:t>Chapter/section, </a:t>
            </a:r>
            <a:br>
              <a:rPr lang="en-US" dirty="0"/>
            </a:br>
            <a:r>
              <a:rPr lang="en-US" dirty="0"/>
              <a:t>Ericsson Hilda Light 60pt, Ericsson Black, </a:t>
            </a:r>
            <a:br>
              <a:rPr lang="en-US" dirty="0"/>
            </a:br>
            <a:r>
              <a:rPr lang="en-US" dirty="0"/>
              <a:t>max 4-lines</a:t>
            </a: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517331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673924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52659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pic>
        <p:nvPicPr>
          <p:cNvPr id="9" name="Graphic 8">
            <a:extLst>
              <a:ext uri="{FF2B5EF4-FFF2-40B4-BE49-F238E27FC236}">
                <a16:creationId xmlns:a16="http://schemas.microsoft.com/office/drawing/2014/main" id="{6E03516D-EC68-4282-84F4-9729304A51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
        <p:nvSpPr>
          <p:cNvPr id="10" name="Content Placeholder 2">
            <a:extLst>
              <a:ext uri="{FF2B5EF4-FFF2-40B4-BE49-F238E27FC236}">
                <a16:creationId xmlns:a16="http://schemas.microsoft.com/office/drawing/2014/main" id="{C3D47211-FF10-4DFA-A5AF-8E0A63463B47}"/>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dirty="0"/>
              <a:t>Speaker name</a:t>
            </a:r>
          </a:p>
        </p:txBody>
      </p:sp>
      <p:sp>
        <p:nvSpPr>
          <p:cNvPr id="11" name="Content Placeholder 11">
            <a:extLst>
              <a:ext uri="{FF2B5EF4-FFF2-40B4-BE49-F238E27FC236}">
                <a16:creationId xmlns:a16="http://schemas.microsoft.com/office/drawing/2014/main" id="{0E57E58D-AC34-4A4B-A5B1-CE1B53ABBDA9}"/>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3" name="Content Placeholder 11">
            <a:extLst>
              <a:ext uri="{FF2B5EF4-FFF2-40B4-BE49-F238E27FC236}">
                <a16:creationId xmlns:a16="http://schemas.microsoft.com/office/drawing/2014/main" id="{A4CC6AB0-560E-4AE0-A93D-9C1C64F05440}"/>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spTree>
    <p:extLst>
      <p:ext uri="{BB962C8B-B14F-4D97-AF65-F5344CB8AC3E}">
        <p14:creationId xmlns:p14="http://schemas.microsoft.com/office/powerpoint/2010/main" val="3999758604"/>
      </p:ext>
    </p:extLst>
  </p:cSld>
  <p:clrMapOvr>
    <a:masterClrMapping/>
  </p:clrMapOvr>
  <p:hf sldNum="0" hdr="0" ftr="0"/>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4768382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01140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094464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745137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and 1 smaller column">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607999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 Hilda Light 40pt, </a:t>
            </a:r>
            <a:r>
              <a:rPr lang="en-US" dirty="0" err="1"/>
              <a:t>Eri</a:t>
            </a:r>
            <a:r>
              <a:rPr lang="en-US" dirty="0"/>
              <a:t>. Black, max 2-lines</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dirty="0"/>
              <a:t>Presentation title,</a:t>
            </a:r>
            <a:br>
              <a:rPr lang="en-US" dirty="0"/>
            </a:br>
            <a:r>
              <a:rPr lang="en-US" dirty="0"/>
              <a:t>Ericsson Hilda Light 60pt,</a:t>
            </a:r>
            <a:br>
              <a:rPr lang="en-US" dirty="0"/>
            </a:br>
            <a:r>
              <a:rPr lang="en-US" dirty="0"/>
              <a:t>Ericsson White,</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Presentation description/subtitle</a:t>
            </a:r>
            <a:br>
              <a:rPr lang="en-US" dirty="0"/>
            </a:br>
            <a:r>
              <a:rPr lang="en-US" dirty="0"/>
              <a:t>Ericsson Hilda 20pt</a:t>
            </a:r>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solidFill>
                  <a:schemeClr val="bg1"/>
                </a:solidFill>
                <a:latin typeface="+mn-lt"/>
              </a:defRPr>
            </a:lvl1pPr>
          </a:lstStyle>
          <a:p>
            <a:r>
              <a:rPr lang="en-US" dirty="0"/>
              <a:t>Speaker name</a:t>
            </a:r>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dirty="0"/>
              <a:t>Organization</a:t>
            </a:r>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dirty="0"/>
              <a:t>YYYY-MM-DD</a:t>
            </a:r>
          </a:p>
        </p:txBody>
      </p:sp>
    </p:spTree>
    <p:extLst>
      <p:ext uri="{BB962C8B-B14F-4D97-AF65-F5344CB8AC3E}">
        <p14:creationId xmlns:p14="http://schemas.microsoft.com/office/powerpoint/2010/main" val="787326472"/>
      </p:ext>
    </p:extLst>
  </p:cSld>
  <p:clrMapOvr>
    <a:masterClrMapping/>
  </p:clrMapOvr>
  <p:hf sldNum="0" hdr="0" ftr="0"/>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5457253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Preamble text, </a:t>
            </a:r>
            <a:r>
              <a:rPr lang="en-US" dirty="0"/>
              <a:t>Ericsson </a:t>
            </a:r>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Hilda 25pt, Ericsson Black</a:t>
            </a:r>
            <a:endParaRPr lang="en-US" dirty="0"/>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548612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ericsson.com/related-</a:t>
            </a:r>
            <a:r>
              <a:rPr lang="en-US" dirty="0" err="1"/>
              <a:t>url</a:t>
            </a:r>
            <a:endParaRPr lang="en-US" dirty="0"/>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dirty="0"/>
              <a:t>ericsson.com/related-</a:t>
            </a:r>
            <a:r>
              <a:rPr lang="en-US" dirty="0" err="1"/>
              <a:t>url</a:t>
            </a:r>
            <a:endParaRPr lang="en-US" dirty="0"/>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15103"/>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rPr>
              <a:t>This Master Slide is to ensure that all our characters are embedded with the presentation. Should not be used in a presentation.</a:t>
            </a:r>
          </a:p>
          <a:p>
            <a:pPr marL="0" indent="0">
              <a:buClr>
                <a:schemeClr val="tx1"/>
              </a:buClr>
              <a:buFont typeface="Ericsson Hilda Light" panose="00000400000000000000" pitchFamily="2" charset="0"/>
              <a:buNone/>
            </a:pPr>
            <a:endParaRPr lang="en-US" sz="1400" b="1" dirty="0">
              <a:solidFill>
                <a:schemeClr val="tx1"/>
              </a:solidFill>
            </a:endParaRPr>
          </a:p>
          <a:p>
            <a:pPr marL="0" indent="0">
              <a:buClr>
                <a:schemeClr val="tx1"/>
              </a:buClr>
              <a:buFont typeface="Ericsson Hilda Light" panose="00000400000000000000" pitchFamily="2" charset="0"/>
              <a:buNone/>
            </a:pPr>
            <a:r>
              <a:rPr lang="en-US" sz="1400" dirty="0">
                <a:solidFill>
                  <a:schemeClr val="tx1"/>
                </a:solidFill>
              </a:rPr>
              <a:t>!"#$%&amp;'()*+,./0123456789:;&lt;=&gt;?@ABCDEFGHIJKLMNOPQRSTUVWXYZ[\]^_`</a:t>
            </a:r>
            <a:r>
              <a:rPr lang="en-US" sz="1400" dirty="0" err="1">
                <a:solidFill>
                  <a:schemeClr val="tx1"/>
                </a:solidFill>
              </a:rPr>
              <a:t>abcdefghijklmnopqrstuvwxyz</a:t>
            </a:r>
            <a:r>
              <a:rPr lang="en-US" sz="1400"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dirty="0" err="1">
                <a:solidFill>
                  <a:schemeClr val="tx1"/>
                </a:solidFill>
              </a:rPr>
              <a:t>ẀẁẃẄẅỲỳ</a:t>
            </a:r>
            <a:r>
              <a:rPr lang="en-US" sz="1400" dirty="0">
                <a:solidFill>
                  <a:schemeClr val="tx1"/>
                </a:solidFill>
              </a:rPr>
              <a:t>‘’‚“”„†‡•…‰‹›⁄€™ĀĀĂĂĄĄĆĆĊĊČČĎĎĐĐĒĒĖĖĘĘĚĚĞĞĠĠĢĢĪĪĮĮİĶĶĹĹĻĻĽĽŃŃŅŅŇŇŌŌŐŐŔŔŖŖŘŘŚŚŞŞŢŢŤŤŪŪŮŮŰŰŲŲŴŴŶŶŹŹŻŻȘș−≤≥</a:t>
            </a:r>
            <a:r>
              <a:rPr lang="en-US" sz="1400" dirty="0" err="1">
                <a:solidFill>
                  <a:schemeClr val="tx1"/>
                </a:solidFill>
              </a:rPr>
              <a:t>ﬁﬂΆΈΉΊΌΎΏΐΑΒΓΕΖΗΘΙΚΛΜΝΞΟΠΡΣΤΥΦΧΨΪΫΆΈΉΊΰ</a:t>
            </a:r>
            <a:r>
              <a:rPr lang="en-US" sz="1400"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rPr>
              <a:t>!"#$%&amp;'()*+,./0123456789:;&lt;=&gt;?@ABCDEFGHIJKLMNOPQRSTUVWXYZ[\]^_`</a:t>
            </a:r>
            <a:r>
              <a:rPr lang="en-US" sz="1400" b="1" dirty="0" err="1">
                <a:solidFill>
                  <a:schemeClr val="tx1"/>
                </a:solidFill>
              </a:rPr>
              <a:t>abcdefghijklmnopqrstuvwxyz</a:t>
            </a:r>
            <a:r>
              <a:rPr lang="en-US" sz="1400" b="1"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dirty="0" err="1">
                <a:solidFill>
                  <a:schemeClr val="tx1"/>
                </a:solidFill>
              </a:rPr>
              <a:t>ẀẁẃẄẅỲỳ</a:t>
            </a:r>
            <a:r>
              <a:rPr lang="en-US" sz="1400" b="1" dirty="0">
                <a:solidFill>
                  <a:schemeClr val="tx1"/>
                </a:solidFill>
              </a:rPr>
              <a:t>‘’‚“”„†‡•…‰‹›⁄€™ĀĀĂĂĄĄĆĆĊĊČČĎĎĐĐĒĒĖĖĘĘĚĚĞĞĠĠĢĢĪĪĮĮİĶĶĹĹĻĻĽĽŃŃŅŅŇŇŌŌŐŐŔŔŖŖŘŘŚŚŞŞŢŢŤŤŪŪŮŮŰŰŲŲŴŴŶŶŹŹŻŻȘș−≤≥</a:t>
            </a:r>
            <a:r>
              <a:rPr lang="en-US" sz="1400" b="1" dirty="0" err="1">
                <a:solidFill>
                  <a:schemeClr val="tx1"/>
                </a:solidFill>
              </a:rPr>
              <a:t>ﬁﬂΆΈΉΊΌΎΏΐΑΒΓΕΖΗΘΙΚΛΜΝΞΟΠΡΣΤΥΦΧΨΪΫΆΈΉΊΰ</a:t>
            </a:r>
            <a:r>
              <a:rPr lang="en-US" sz="1400" b="1"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dirty="0">
                <a:solidFill>
                  <a:schemeClr val="tx1"/>
                </a:solidFill>
                <a:latin typeface="+mj-lt"/>
              </a:rPr>
              <a:t>!"#$%&amp;'()*+,./0123456789:;&lt;=&gt;?@ABCDEFGHIJKLMNOPQRSTUVWXYZ[\]^_`</a:t>
            </a:r>
            <a:r>
              <a:rPr lang="en-US" sz="1400" dirty="0" err="1">
                <a:solidFill>
                  <a:schemeClr val="tx1"/>
                </a:solidFill>
                <a:latin typeface="+mj-lt"/>
              </a:rPr>
              <a:t>abcdefghijklmnopqrstuvwxyz</a:t>
            </a:r>
            <a:r>
              <a:rPr lang="en-US" sz="1400" dirty="0">
                <a:solidFill>
                  <a:schemeClr val="tx1"/>
                </a:solidFill>
                <a:latin typeface="+mj-lt"/>
              </a:rPr>
              <a:t>{|}~¡¢£¤¥¦§¨©ª«¬®¯°±²³´¶·¸¹º»¼½ÀÁÂÃÄÅÆÇÈËÌÍÎÏÐÑÒÓÔÕÖ×ØÙÚÛÜÝÞßàáâãäåæçèéêëìíîïðñòóôõö÷øùúûüýþÿĀāĂăąĆćĊċ</a:t>
            </a:r>
            <a:r>
              <a:rPr lang="en-US" sz="1400" kern="1200" dirty="0">
                <a:solidFill>
                  <a:schemeClr val="tx1"/>
                </a:solidFill>
                <a:latin typeface="+mn-lt"/>
                <a:ea typeface="+mn-ea"/>
                <a:cs typeface="+mn-cs"/>
              </a:rPr>
              <a:t>Čč</a:t>
            </a:r>
            <a:r>
              <a:rPr lang="en-US" sz="1400" dirty="0">
                <a:solidFill>
                  <a:schemeClr val="tx1"/>
                </a:solidFill>
                <a:latin typeface="+mj-lt"/>
              </a:rPr>
              <a:t>ĎďĐđĒĖėĘęĚěĞğĠġĢģĪīĮįİıĶķĹĺĻļĽľŁłŃńŅņŇňŌŐőŒœŔŕŖŗŘřŚśŞşŠšŢţŤťŪūŮůŰűŲųŴŵŶŷŸŹźŻżŽžƒȘșˆˇ˘˙˚˛˜˝</a:t>
            </a:r>
            <a:r>
              <a:rPr lang="en-US" sz="1400" dirty="0" err="1">
                <a:solidFill>
                  <a:schemeClr val="tx1"/>
                </a:solidFill>
                <a:latin typeface="+mj-lt"/>
              </a:rPr>
              <a:t>ẀẁẃẄẅỲỳ</a:t>
            </a:r>
            <a:r>
              <a:rPr lang="en-US" sz="1400" dirty="0">
                <a:solidFill>
                  <a:schemeClr val="tx1"/>
                </a:solidFill>
                <a:latin typeface="+mj-lt"/>
              </a:rPr>
              <a:t>‘’‚“”„†‡•…‰‹›⁄€™ĀĀĂĂĄĄĆĆĊĊČČĎĎĐĐĒĒĖĖĘĘĚĚĞĞĠĠĢĢĪĪĮĮİĶĶĹĹĻĻĽĽŃŃŅŅŇŇŌŌŐŐŔŔŖŖŘŘŚŚŞŞŢŢŤŤŪŪŮŮŰŰŲŲŴŴŶŶŹŹŻŻȘș−≤≥</a:t>
            </a:r>
            <a:r>
              <a:rPr lang="en-US" sz="1400" dirty="0" err="1">
                <a:solidFill>
                  <a:schemeClr val="tx1"/>
                </a:solidFill>
                <a:latin typeface="+mj-lt"/>
              </a:rPr>
              <a:t>ﬁﬂΆΈΉΊΌΎΏΐΑΒΓΕΖΗΘΙΚΛΜΝΞΟΠΡΣΤΥΦΧΨΪΫΆΈΉΊΰ</a:t>
            </a:r>
            <a:r>
              <a:rPr lang="en-US" sz="14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mj-lt"/>
              </a:rPr>
              <a:t>!"#$%&amp;'()*+,./0123456789:;&lt;=&gt;?@ABCDEFGHIJKLMNOPQRSTUVWXYZ[\]^_`</a:t>
            </a:r>
            <a:r>
              <a:rPr lang="en-US" sz="1400" b="1" dirty="0" err="1">
                <a:solidFill>
                  <a:schemeClr val="tx1"/>
                </a:solidFill>
                <a:latin typeface="+mj-lt"/>
              </a:rPr>
              <a:t>abcdefghijklmnopqrstuvwxyz</a:t>
            </a:r>
            <a:r>
              <a:rPr lang="en-US" sz="1400" b="1" dirty="0">
                <a:solidFill>
                  <a:schemeClr val="tx1"/>
                </a:solidFill>
                <a:latin typeface="+mj-lt"/>
              </a:rPr>
              <a:t>{|}~¡¢£¤¥¦§¨©ª«¬®¯°±²³´¶·¸¹º»¼½ÀÁÂÃÄÅÆÇÈËÌÍÎÏÐÑÒÓÔÕÖ×ØÙÚÛÜÝÞßàáâãäåæçèéêëìíîïðñòóôõö÷øùúûüýþÿĀāĂăąĆćĊċ</a:t>
            </a:r>
            <a:r>
              <a:rPr lang="en-US" sz="1400" b="1" kern="1200" dirty="0">
                <a:solidFill>
                  <a:schemeClr val="tx1"/>
                </a:solidFill>
                <a:latin typeface="+mn-lt"/>
                <a:ea typeface="+mn-ea"/>
                <a:cs typeface="+mn-cs"/>
              </a:rPr>
              <a:t>Čč</a:t>
            </a:r>
            <a:r>
              <a:rPr lang="en-US" sz="1400" b="1" dirty="0">
                <a:solidFill>
                  <a:schemeClr val="tx1"/>
                </a:solidFill>
                <a:latin typeface="+mj-lt"/>
              </a:rPr>
              <a:t>ĎďĐđĒĖėĘęĚěĞğĠġĢģĪīĮįİıĶķĹĺĻļĽľŁłŃńŅņŇňŌŐőŒœŔŕŖŗŘřŚśŞşŠšŢţŤťŪūŮůŰűŲųŴŵŶŷŸŹźŻżŽžƒȘșˆˇ˘˙˚˛˜˝</a:t>
            </a:r>
            <a:r>
              <a:rPr lang="en-US" sz="1400" b="1" dirty="0" err="1">
                <a:solidFill>
                  <a:schemeClr val="tx1"/>
                </a:solidFill>
                <a:latin typeface="+mj-lt"/>
              </a:rPr>
              <a:t>ẀẁẃẄẅỲỳ</a:t>
            </a:r>
            <a:r>
              <a:rPr lang="en-US" sz="1400" b="1" dirty="0">
                <a:solidFill>
                  <a:schemeClr val="tx1"/>
                </a:solidFill>
                <a:latin typeface="+mj-lt"/>
              </a:rPr>
              <a:t>‘’‚“”„†‡•…‰‹›⁄€™ĀĀĂĂĄĄĆĆĊĊČČĎĎĐĐĒĒĖĖĘĘĚĚĞĞĠĠĢĢĪĪĮĮİĶĶĹĹĻĻĽĽŃŃŅŅŇŇŌŌŐŐŔŔŖŖŘŘŚŚŞŞŢŢŤŤŪŪŮŮŰŰŲŲŴŴŶŶŹŹŻŻȘș−≤≥</a:t>
            </a:r>
            <a:r>
              <a:rPr lang="en-US" sz="1400" b="1" dirty="0" err="1">
                <a:solidFill>
                  <a:schemeClr val="tx1"/>
                </a:solidFill>
                <a:latin typeface="+mj-lt"/>
              </a:rPr>
              <a:t>ﬁﬂΆΈΉΊΌΎΏΐΑΒΓΕΖΗΘΙΚΛΜΝΞΟΠΡΣΤΥΦΧΨΪΫΆΈΉΊΰ</a:t>
            </a:r>
            <a:r>
              <a:rPr lang="en-US" sz="14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Ericsson Technical Icons" panose="00000500000000000000" pitchFamily="2" charset="0"/>
              </a:rPr>
              <a:t>B C D F G H I L M O P R S W X b c d f g h I l m o p r s w x</a:t>
            </a:r>
            <a:endParaRPr lang="en-US" sz="14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cSld name="1_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7" y="1800000"/>
            <a:ext cx="11135785" cy="385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dirty="0"/>
              <a:t>Click to edit Master title style</a:t>
            </a:r>
          </a:p>
        </p:txBody>
      </p:sp>
    </p:spTree>
    <p:extLst>
      <p:ext uri="{BB962C8B-B14F-4D97-AF65-F5344CB8AC3E}">
        <p14:creationId xmlns:p14="http://schemas.microsoft.com/office/powerpoint/2010/main" val="3512300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pic>
        <p:nvPicPr>
          <p:cNvPr id="6" name="Graphic 5">
            <a:extLst>
              <a:ext uri="{FF2B5EF4-FFF2-40B4-BE49-F238E27FC236}">
                <a16:creationId xmlns:a16="http://schemas.microsoft.com/office/drawing/2014/main" id="{E0F7625D-2507-407E-B5D2-5964ED88BA9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dirty="0"/>
              <a:t>Keynote cover cage, </a:t>
            </a:r>
            <a:br>
              <a:rPr lang="en-US" dirty="0"/>
            </a:br>
            <a:r>
              <a:rPr lang="en-US" dirty="0"/>
              <a:t>Ericsson Hilda Light 60pt, </a:t>
            </a:r>
            <a:br>
              <a:rPr lang="en-US" dirty="0"/>
            </a:br>
            <a:r>
              <a:rPr lang="en-US" dirty="0"/>
              <a:t>Ericsson White,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Speaker,</a:t>
            </a:r>
            <a:br>
              <a:rPr lang="en-US" dirty="0"/>
            </a:br>
            <a:r>
              <a:rPr lang="en-US" dirty="0"/>
              <a:t>Ericsson Black, Ericsson Hilda 20pt</a:t>
            </a:r>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Fifths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p>
        </p:txBody>
      </p:sp>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a:solidFill>
                  <a:srgbClr val="1A1816"/>
                </a:solidFill>
                <a:latin typeface="+mn-lt"/>
              </a:rPr>
              <a:t>2019-05-04  |    |  Page </a:t>
            </a:r>
            <a:fld id="{591E7FF3-8A68-47E6-945C-ECABF398EBAC}" type="slidenum">
              <a:rPr lang="en-US" sz="800" b="0" i="0" u="none" smtClean="0">
                <a:solidFill>
                  <a:srgbClr val="1A1816"/>
                </a:solidFill>
                <a:latin typeface="+mn-lt"/>
              </a:rPr>
              <a:t>‹#›</a:t>
            </a:fld>
            <a:endParaRPr lang="en-US" sz="800" b="0" i="0" u="none" dirty="0">
              <a:solidFill>
                <a:srgbClr val="1A1816"/>
              </a:solidFill>
              <a:latin typeface="+mn-lt"/>
            </a:endParaRPr>
          </a:p>
        </p:txBody>
      </p:sp>
      <p:pic>
        <p:nvPicPr>
          <p:cNvPr id="6" name="Graphic 5">
            <a:extLst>
              <a:ext uri="{FF2B5EF4-FFF2-40B4-BE49-F238E27FC236}">
                <a16:creationId xmlns:a16="http://schemas.microsoft.com/office/drawing/2014/main" id="{DE25556D-527C-4037-A1EA-D4D374B5DCA7}"/>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97" r:id="rId17"/>
    <p:sldLayoutId id="2147483698" r:id="rId18"/>
    <p:sldLayoutId id="2147483699" r:id="rId19"/>
    <p:sldLayoutId id="2147483700" r:id="rId20"/>
    <p:sldLayoutId id="2147483701" r:id="rId21"/>
    <p:sldLayoutId id="2147483702" r:id="rId22"/>
    <p:sldLayoutId id="2147483703" r:id="rId23"/>
    <p:sldLayoutId id="2147483674" r:id="rId24"/>
    <p:sldLayoutId id="2147483694" r:id="rId25"/>
    <p:sldLayoutId id="2147483682" r:id="rId26"/>
    <p:sldLayoutId id="2147483683" r:id="rId27"/>
    <p:sldLayoutId id="2147483684" r:id="rId28"/>
    <p:sldLayoutId id="2147483685" r:id="rId29"/>
    <p:sldLayoutId id="2147483675" r:id="rId30"/>
    <p:sldLayoutId id="2147483676" r:id="rId31"/>
    <p:sldLayoutId id="2147483686" r:id="rId32"/>
    <p:sldLayoutId id="2147483687" r:id="rId33"/>
    <p:sldLayoutId id="2147483688" r:id="rId34"/>
    <p:sldLayoutId id="2147483689" r:id="rId35"/>
    <p:sldLayoutId id="2147483696" r:id="rId36"/>
    <p:sldLayoutId id="2147483677" r:id="rId37"/>
    <p:sldLayoutId id="2147483678" r:id="rId38"/>
    <p:sldLayoutId id="2147483679" r:id="rId39"/>
    <p:sldLayoutId id="2147483680" r:id="rId40"/>
    <p:sldLayoutId id="2147483690" r:id="rId41"/>
    <p:sldLayoutId id="2147483681" r:id="rId42"/>
    <p:sldLayoutId id="2147483692" r:id="rId43"/>
    <p:sldLayoutId id="2147483704" r:id="rId44"/>
    <p:sldLayoutId id="2147483705" r:id="rId45"/>
    <p:sldLayoutId id="2147483706" r:id="rId46"/>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3" Type="http://schemas.openxmlformats.org/officeDocument/2006/relationships/hyperlink" Target="ftp://ftp.3gpp.org/tsg_sa/WG2_Arch/TSGS2_132_XiAn/Docs/S2-1903424.zip" TargetMode="External"/><Relationship Id="rId2" Type="http://schemas.openxmlformats.org/officeDocument/2006/relationships/notesSlide" Target="../notesSlides/notesSlide2.xml"/><Relationship Id="rId1" Type="http://schemas.openxmlformats.org/officeDocument/2006/relationships/slideLayout" Target="../slideLayouts/slideLayout25.xml"/><Relationship Id="rId4" Type="http://schemas.openxmlformats.org/officeDocument/2006/relationships/hyperlink" Target="ftp://ftp.3gpp.org/tsg_sa/WG2_Arch/TSGS2_132_XiAn/Docs/S2-1904565.zip"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EB6F03F3-1199-4BDC-B39F-3728C3F6A9FF}"/>
              </a:ext>
            </a:extLst>
          </p:cNvPr>
          <p:cNvSpPr>
            <a:spLocks noGrp="1"/>
          </p:cNvSpPr>
          <p:nvPr>
            <p:ph type="ctrTitle"/>
          </p:nvPr>
        </p:nvSpPr>
        <p:spPr>
          <a:xfrm>
            <a:off x="662940" y="1385455"/>
            <a:ext cx="10577715" cy="4562764"/>
          </a:xfrm>
        </p:spPr>
        <p:txBody>
          <a:bodyPr>
            <a:noAutofit/>
          </a:bodyPr>
          <a:lstStyle/>
          <a:p>
            <a:r>
              <a:rPr lang="en-GB" sz="2800" b="1" dirty="0"/>
              <a:t>Source:	Ericsson</a:t>
            </a:r>
            <a:br>
              <a:rPr lang="en-GB" sz="2800" b="1" dirty="0"/>
            </a:br>
            <a:br>
              <a:rPr lang="en-US" sz="2800" b="1" dirty="0"/>
            </a:br>
            <a:r>
              <a:rPr lang="en-GB" sz="2800" b="1" dirty="0"/>
              <a:t>Title:	</a:t>
            </a:r>
            <a:r>
              <a:rPr lang="en-US" sz="2800" b="1" dirty="0"/>
              <a:t> Implication of not requiring S6b from PGW-C+SMF for </a:t>
            </a:r>
            <a:r>
              <a:rPr lang="en-US" sz="2800" b="1" dirty="0" err="1"/>
              <a:t>ePDG</a:t>
            </a:r>
            <a:r>
              <a:rPr lang="en-US" sz="2800" b="1" dirty="0"/>
              <a:t> support </a:t>
            </a:r>
            <a:br>
              <a:rPr lang="en-GB" sz="2400" b="1" dirty="0"/>
            </a:br>
            <a:br>
              <a:rPr lang="en-US" sz="2800" b="1" dirty="0"/>
            </a:br>
            <a:r>
              <a:rPr lang="en-GB" sz="2800" b="1" dirty="0"/>
              <a:t>Document for:		Discussion/Decision</a:t>
            </a:r>
            <a:br>
              <a:rPr lang="en-GB" sz="2800" b="1" dirty="0"/>
            </a:br>
            <a:br>
              <a:rPr lang="en-US" sz="2800" b="1" dirty="0"/>
            </a:br>
            <a:r>
              <a:rPr lang="en-GB" sz="2800" b="1" dirty="0"/>
              <a:t>Agenda Item:		6.31 </a:t>
            </a:r>
            <a:br>
              <a:rPr lang="en-GB" sz="2800" b="1" dirty="0"/>
            </a:br>
            <a:br>
              <a:rPr lang="en-US" sz="2800" b="1" dirty="0"/>
            </a:br>
            <a:r>
              <a:rPr lang="en-GB" sz="2800" b="1" dirty="0"/>
              <a:t>Work Item / Release:	TEI 16</a:t>
            </a:r>
            <a:br>
              <a:rPr lang="en-US" b="1" dirty="0"/>
            </a:br>
            <a:endParaRPr lang="it-IT" sz="3600" b="1" dirty="0"/>
          </a:p>
        </p:txBody>
      </p:sp>
      <p:sp>
        <p:nvSpPr>
          <p:cNvPr id="3" name="Rectangle 2">
            <a:extLst>
              <a:ext uri="{FF2B5EF4-FFF2-40B4-BE49-F238E27FC236}">
                <a16:creationId xmlns:a16="http://schemas.microsoft.com/office/drawing/2014/main" id="{2A387F49-47EC-4C6F-980A-C786EA00328F}"/>
              </a:ext>
            </a:extLst>
          </p:cNvPr>
          <p:cNvSpPr/>
          <p:nvPr/>
        </p:nvSpPr>
        <p:spPr>
          <a:xfrm>
            <a:off x="352797" y="220264"/>
            <a:ext cx="7304148" cy="646331"/>
          </a:xfrm>
          <a:prstGeom prst="rect">
            <a:avLst/>
          </a:prstGeom>
        </p:spPr>
        <p:txBody>
          <a:bodyPr wrap="square">
            <a:spAutoFit/>
          </a:bodyPr>
          <a:lstStyle/>
          <a:p>
            <a:pPr hangingPunct="0"/>
            <a:r>
              <a:rPr lang="en-GB" b="1" dirty="0"/>
              <a:t>SA WG2 Meeting #133</a:t>
            </a:r>
            <a:br>
              <a:rPr lang="en-GB" b="1" dirty="0"/>
            </a:br>
            <a:r>
              <a:rPr lang="en-GB" b="1" dirty="0"/>
              <a:t>Reno, Nevada, USA, 13-17 May 2019</a:t>
            </a:r>
            <a:endParaRPr lang="en-GB" dirty="0"/>
          </a:p>
        </p:txBody>
      </p:sp>
      <p:sp>
        <p:nvSpPr>
          <p:cNvPr id="4" name="TextBox 3">
            <a:extLst>
              <a:ext uri="{FF2B5EF4-FFF2-40B4-BE49-F238E27FC236}">
                <a16:creationId xmlns:a16="http://schemas.microsoft.com/office/drawing/2014/main" id="{E2D94EE2-8A3C-4776-ABED-4EFAEBE4F04D}"/>
              </a:ext>
            </a:extLst>
          </p:cNvPr>
          <p:cNvSpPr txBox="1"/>
          <p:nvPr/>
        </p:nvSpPr>
        <p:spPr>
          <a:xfrm>
            <a:off x="8526123" y="343374"/>
            <a:ext cx="2446678" cy="400110"/>
          </a:xfrm>
          <a:prstGeom prst="rect">
            <a:avLst/>
          </a:prstGeom>
          <a:noFill/>
        </p:spPr>
        <p:txBody>
          <a:bodyPr wrap="square" rtlCol="0">
            <a:spAutoFit/>
          </a:bodyPr>
          <a:lstStyle/>
          <a:p>
            <a:pPr algn="r"/>
            <a:r>
              <a:rPr lang="en-GB" sz="2000" b="1" dirty="0" err="1"/>
              <a:t>Tdoc</a:t>
            </a:r>
            <a:r>
              <a:rPr lang="en-GB" sz="2000" b="1" dirty="0"/>
              <a:t> S2-1905073</a:t>
            </a:r>
          </a:p>
        </p:txBody>
      </p:sp>
    </p:spTree>
    <p:extLst>
      <p:ext uri="{BB962C8B-B14F-4D97-AF65-F5344CB8AC3E}">
        <p14:creationId xmlns:p14="http://schemas.microsoft.com/office/powerpoint/2010/main" val="2189475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E3033C-96AE-48F9-9251-63DD283A1938}"/>
              </a:ext>
            </a:extLst>
          </p:cNvPr>
          <p:cNvSpPr>
            <a:spLocks noGrp="1"/>
          </p:cNvSpPr>
          <p:nvPr>
            <p:ph idx="1"/>
          </p:nvPr>
        </p:nvSpPr>
        <p:spPr>
          <a:xfrm>
            <a:off x="2244436" y="2863272"/>
            <a:ext cx="5975928" cy="1016001"/>
          </a:xfrm>
        </p:spPr>
        <p:txBody>
          <a:bodyPr/>
          <a:lstStyle/>
          <a:p>
            <a:pPr marL="0" indent="0" algn="ctr">
              <a:buNone/>
            </a:pPr>
            <a:r>
              <a:rPr lang="en-US" sz="4000" dirty="0"/>
              <a:t>THANK YOU !</a:t>
            </a:r>
          </a:p>
        </p:txBody>
      </p:sp>
    </p:spTree>
    <p:extLst>
      <p:ext uri="{BB962C8B-B14F-4D97-AF65-F5344CB8AC3E}">
        <p14:creationId xmlns:p14="http://schemas.microsoft.com/office/powerpoint/2010/main" val="1691276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A12669-FFB5-4033-8E01-0AE9F5CBA40F}"/>
              </a:ext>
            </a:extLst>
          </p:cNvPr>
          <p:cNvSpPr>
            <a:spLocks noGrp="1"/>
          </p:cNvSpPr>
          <p:nvPr>
            <p:ph sz="quarter" idx="11"/>
          </p:nvPr>
        </p:nvSpPr>
        <p:spPr>
          <a:xfrm>
            <a:off x="42209" y="1185333"/>
            <a:ext cx="5441087" cy="4707467"/>
          </a:xfrm>
        </p:spPr>
        <p:txBody>
          <a:bodyPr/>
          <a:lstStyle/>
          <a:p>
            <a:r>
              <a:rPr lang="en-US" sz="1800" dirty="0"/>
              <a:t>During 3GPP SA2#132 (April 08-12, 2019),</a:t>
            </a:r>
          </a:p>
          <a:p>
            <a:pPr lvl="1">
              <a:spcBef>
                <a:spcPts val="600"/>
              </a:spcBef>
            </a:pPr>
            <a:r>
              <a:rPr lang="en-GB" sz="1800" dirty="0"/>
              <a:t>A proposal is made to make S6b optional, see discussion </a:t>
            </a:r>
            <a:r>
              <a:rPr lang="en-US" sz="1800" dirty="0"/>
              <a:t> </a:t>
            </a:r>
            <a:r>
              <a:rPr lang="en-GB" sz="1800" u="sng" dirty="0">
                <a:solidFill>
                  <a:srgbClr val="0000FF"/>
                </a:solidFill>
                <a:ea typeface="SimSun" panose="02010600030101010101" pitchFamily="2" charset="-122"/>
                <a:cs typeface="Arial" panose="020B0604020202020204" pitchFamily="34" charset="0"/>
                <a:hlinkClick r:id="rId3"/>
              </a:rPr>
              <a:t>S2-1903424</a:t>
            </a:r>
            <a:r>
              <a:rPr lang="en-GB" sz="1800" u="sng" dirty="0">
                <a:solidFill>
                  <a:srgbClr val="0000FF"/>
                </a:solidFill>
                <a:ea typeface="SimSun" panose="02010600030101010101" pitchFamily="2" charset="-122"/>
                <a:cs typeface="Arial" panose="020B0604020202020204" pitchFamily="34" charset="0"/>
              </a:rPr>
              <a:t> </a:t>
            </a:r>
            <a:r>
              <a:rPr lang="en-US" sz="1800" dirty="0"/>
              <a:t>and WID </a:t>
            </a:r>
            <a:r>
              <a:rPr lang="en-GB" sz="1800" u="sng" dirty="0">
                <a:hlinkClick r:id="rId4"/>
              </a:rPr>
              <a:t>S2-1904565</a:t>
            </a:r>
            <a:r>
              <a:rPr lang="en-GB" sz="1800" u="sng" dirty="0"/>
              <a:t> </a:t>
            </a:r>
            <a:endParaRPr lang="en-US" sz="1800" dirty="0"/>
          </a:p>
          <a:p>
            <a:pPr>
              <a:spcBef>
                <a:spcPts val="600"/>
              </a:spcBef>
            </a:pPr>
            <a:r>
              <a:rPr lang="en-US" sz="1800" dirty="0"/>
              <a:t>The above proposal assumes impact only on PGW-C+SMF to support</a:t>
            </a:r>
          </a:p>
          <a:p>
            <a:pPr lvl="1">
              <a:spcBef>
                <a:spcPts val="600"/>
              </a:spcBef>
            </a:pPr>
            <a:r>
              <a:rPr lang="en-US" sz="1800" dirty="0"/>
              <a:t> N10 for PDN connection establishment from </a:t>
            </a:r>
            <a:r>
              <a:rPr lang="en-US" sz="1800" dirty="0" err="1"/>
              <a:t>ePDG</a:t>
            </a:r>
            <a:r>
              <a:rPr lang="en-US" sz="1800" dirty="0"/>
              <a:t> and </a:t>
            </a:r>
          </a:p>
          <a:p>
            <a:pPr lvl="1">
              <a:spcBef>
                <a:spcPts val="600"/>
              </a:spcBef>
            </a:pPr>
            <a:r>
              <a:rPr lang="en-US" sz="1800" dirty="0"/>
              <a:t>P-CSCF restoration</a:t>
            </a:r>
          </a:p>
          <a:p>
            <a:pPr>
              <a:spcBef>
                <a:spcPts val="600"/>
              </a:spcBef>
            </a:pPr>
            <a:r>
              <a:rPr lang="en-US" sz="1800" dirty="0"/>
              <a:t>The above proposal assumes zero-impact on HSS and UDM</a:t>
            </a:r>
          </a:p>
          <a:p>
            <a:pPr lvl="1">
              <a:spcBef>
                <a:spcPts val="600"/>
              </a:spcBef>
            </a:pPr>
            <a:endParaRPr lang="en-US" sz="1800" dirty="0"/>
          </a:p>
          <a:p>
            <a:pPr>
              <a:spcBef>
                <a:spcPts val="600"/>
              </a:spcBef>
            </a:pPr>
            <a:r>
              <a:rPr lang="en-US" sz="1800" dirty="0"/>
              <a:t>The intention to make S6b optional thus to remove diameter interface from PGW-C+SMF also </a:t>
            </a:r>
            <a:r>
              <a:rPr lang="en-US" sz="1800" dirty="0">
                <a:solidFill>
                  <a:schemeClr val="accent1"/>
                </a:solidFill>
              </a:rPr>
              <a:t>implies </a:t>
            </a:r>
            <a:r>
              <a:rPr lang="en-US" sz="1800" dirty="0" err="1">
                <a:solidFill>
                  <a:schemeClr val="accent1"/>
                </a:solidFill>
              </a:rPr>
              <a:t>Gx</a:t>
            </a:r>
            <a:r>
              <a:rPr lang="en-US" sz="1800" dirty="0">
                <a:solidFill>
                  <a:schemeClr val="accent1"/>
                </a:solidFill>
              </a:rPr>
              <a:t> will not be supported (even for UEs </a:t>
            </a:r>
            <a:r>
              <a:rPr lang="en-US" sz="1800">
                <a:solidFill>
                  <a:schemeClr val="accent1"/>
                </a:solidFill>
              </a:rPr>
              <a:t>not capable of 5G)</a:t>
            </a:r>
            <a:endParaRPr lang="en-US" sz="1800" dirty="0">
              <a:solidFill>
                <a:schemeClr val="accent1"/>
              </a:solidFill>
            </a:endParaRPr>
          </a:p>
        </p:txBody>
      </p:sp>
      <p:sp>
        <p:nvSpPr>
          <p:cNvPr id="3" name="Title 2">
            <a:extLst>
              <a:ext uri="{FF2B5EF4-FFF2-40B4-BE49-F238E27FC236}">
                <a16:creationId xmlns:a16="http://schemas.microsoft.com/office/drawing/2014/main" id="{660A2AC2-3085-4542-B08F-93E595110D76}"/>
              </a:ext>
            </a:extLst>
          </p:cNvPr>
          <p:cNvSpPr>
            <a:spLocks noGrp="1"/>
          </p:cNvSpPr>
          <p:nvPr>
            <p:ph type="title"/>
          </p:nvPr>
        </p:nvSpPr>
        <p:spPr>
          <a:xfrm>
            <a:off x="127082" y="395961"/>
            <a:ext cx="8353426" cy="668969"/>
          </a:xfrm>
        </p:spPr>
        <p:txBody>
          <a:bodyPr/>
          <a:lstStyle/>
          <a:p>
            <a:r>
              <a:rPr lang="en-US" dirty="0"/>
              <a:t>Background</a:t>
            </a:r>
          </a:p>
        </p:txBody>
      </p:sp>
      <p:cxnSp>
        <p:nvCxnSpPr>
          <p:cNvPr id="52" name="Straight Connector 51">
            <a:extLst>
              <a:ext uri="{FF2B5EF4-FFF2-40B4-BE49-F238E27FC236}">
                <a16:creationId xmlns:a16="http://schemas.microsoft.com/office/drawing/2014/main" id="{F8C74A84-799B-4E41-8A5D-EA9B646A4018}"/>
              </a:ext>
            </a:extLst>
          </p:cNvPr>
          <p:cNvCxnSpPr>
            <a:cxnSpLocks/>
          </p:cNvCxnSpPr>
          <p:nvPr/>
        </p:nvCxnSpPr>
        <p:spPr bwMode="auto">
          <a:xfrm>
            <a:off x="5864446" y="4598774"/>
            <a:ext cx="1412779" cy="0"/>
          </a:xfrm>
          <a:prstGeom prst="line">
            <a:avLst/>
          </a:prstGeom>
          <a:solidFill>
            <a:schemeClr val="accent1"/>
          </a:solidFill>
          <a:ln w="12700" cap="flat" cmpd="sng" algn="ctr">
            <a:solidFill>
              <a:schemeClr val="tx1"/>
            </a:solidFill>
            <a:prstDash val="solid"/>
            <a:round/>
            <a:headEnd type="none" w="med" len="med"/>
            <a:tailEnd type="triangle"/>
          </a:ln>
          <a:effectLst/>
        </p:spPr>
      </p:cxnSp>
      <p:cxnSp>
        <p:nvCxnSpPr>
          <p:cNvPr id="76" name="Straight Connector 75">
            <a:extLst>
              <a:ext uri="{FF2B5EF4-FFF2-40B4-BE49-F238E27FC236}">
                <a16:creationId xmlns:a16="http://schemas.microsoft.com/office/drawing/2014/main" id="{27858F0A-A92D-4F25-84EE-980D06903B0E}"/>
              </a:ext>
            </a:extLst>
          </p:cNvPr>
          <p:cNvCxnSpPr>
            <a:cxnSpLocks/>
          </p:cNvCxnSpPr>
          <p:nvPr/>
        </p:nvCxnSpPr>
        <p:spPr bwMode="auto">
          <a:xfrm flipV="1">
            <a:off x="7792413" y="4171992"/>
            <a:ext cx="848700" cy="396649"/>
          </a:xfrm>
          <a:prstGeom prst="line">
            <a:avLst/>
          </a:prstGeom>
          <a:solidFill>
            <a:schemeClr val="accent1"/>
          </a:solidFill>
          <a:ln w="12700" cap="flat" cmpd="sng" algn="ctr">
            <a:solidFill>
              <a:schemeClr val="tx1"/>
            </a:solidFill>
            <a:prstDash val="solid"/>
            <a:round/>
            <a:headEnd type="none" w="med" len="med"/>
            <a:tailEnd type="triangle"/>
          </a:ln>
          <a:effectLst/>
        </p:spPr>
      </p:cxnSp>
      <p:grpSp>
        <p:nvGrpSpPr>
          <p:cNvPr id="73" name="Group 72">
            <a:extLst>
              <a:ext uri="{FF2B5EF4-FFF2-40B4-BE49-F238E27FC236}">
                <a16:creationId xmlns:a16="http://schemas.microsoft.com/office/drawing/2014/main" id="{62268A68-1E39-4A07-942B-3A22408E7E7F}"/>
              </a:ext>
            </a:extLst>
          </p:cNvPr>
          <p:cNvGrpSpPr/>
          <p:nvPr/>
        </p:nvGrpSpPr>
        <p:grpSpPr>
          <a:xfrm>
            <a:off x="10336503" y="4356733"/>
            <a:ext cx="531363" cy="660609"/>
            <a:chOff x="6504317" y="5096395"/>
            <a:chExt cx="493833" cy="625929"/>
          </a:xfrm>
        </p:grpSpPr>
        <p:sp>
          <p:nvSpPr>
            <p:cNvPr id="40" name="Text Box 240">
              <a:extLst>
                <a:ext uri="{FF2B5EF4-FFF2-40B4-BE49-F238E27FC236}">
                  <a16:creationId xmlns:a16="http://schemas.microsoft.com/office/drawing/2014/main" id="{23BDDF48-7B29-4E6E-8D8B-185853CA9C37}"/>
                </a:ext>
              </a:extLst>
            </p:cNvPr>
            <p:cNvSpPr txBox="1">
              <a:spLocks noChangeAspect="1" noChangeArrowheads="1"/>
            </p:cNvSpPr>
            <p:nvPr/>
          </p:nvSpPr>
          <p:spPr bwMode="auto">
            <a:xfrm>
              <a:off x="6528804" y="5478705"/>
              <a:ext cx="444857" cy="229456"/>
            </a:xfrm>
            <a:prstGeom prst="rect">
              <a:avLst/>
            </a:prstGeom>
            <a:noFill/>
            <a:ln>
              <a:noFill/>
            </a:ln>
            <a:extLst/>
          </p:spPr>
          <p:txBody>
            <a:bodyPr lIns="0" tIns="0" rIns="0" bIns="0" anchor="ctr"/>
            <a:lstStyle>
              <a:lvl1pPr eaLnBrk="0" hangingPunct="0">
                <a:defRPr sz="2000">
                  <a:solidFill>
                    <a:schemeClr val="tx1"/>
                  </a:solidFill>
                  <a:latin typeface="Arial" charset="0"/>
                  <a:ea typeface="MS PGothic" charset="-128"/>
                </a:defRPr>
              </a:lvl1pPr>
              <a:lvl2pPr marL="742950" indent="-285750" eaLnBrk="0" hangingPunct="0">
                <a:defRPr sz="2000">
                  <a:solidFill>
                    <a:schemeClr val="tx1"/>
                  </a:solidFill>
                  <a:latin typeface="Arial" charset="0"/>
                  <a:ea typeface="MS PGothic" charset="-128"/>
                </a:defRPr>
              </a:lvl2pPr>
              <a:lvl3pPr marL="1143000" indent="-228600" eaLnBrk="0" hangingPunct="0">
                <a:defRPr sz="2000">
                  <a:solidFill>
                    <a:schemeClr val="tx1"/>
                  </a:solidFill>
                  <a:latin typeface="Arial" charset="0"/>
                  <a:ea typeface="MS PGothic" charset="-128"/>
                </a:defRPr>
              </a:lvl3pPr>
              <a:lvl4pPr marL="1600200" indent="-228600" eaLnBrk="0" hangingPunct="0">
                <a:defRPr sz="2000">
                  <a:solidFill>
                    <a:schemeClr val="tx1"/>
                  </a:solidFill>
                  <a:latin typeface="Arial" charset="0"/>
                  <a:ea typeface="MS PGothic" charset="-128"/>
                </a:defRPr>
              </a:lvl4pPr>
              <a:lvl5pPr marL="2057400" indent="-228600" eaLnBrk="0" hangingPunct="0">
                <a:defRPr sz="2000">
                  <a:solidFill>
                    <a:schemeClr val="tx1"/>
                  </a:solidFill>
                  <a:latin typeface="Arial" charset="0"/>
                  <a:ea typeface="MS PGothic" charset="-128"/>
                </a:defRPr>
              </a:lvl5pPr>
              <a:lvl6pPr marL="2514600" indent="-228600" eaLnBrk="0" fontAlgn="base" hangingPunct="0">
                <a:spcBef>
                  <a:spcPct val="0"/>
                </a:spcBef>
                <a:spcAft>
                  <a:spcPct val="0"/>
                </a:spcAft>
                <a:defRPr sz="2000">
                  <a:solidFill>
                    <a:schemeClr val="tx1"/>
                  </a:solidFill>
                  <a:latin typeface="Arial" charset="0"/>
                  <a:ea typeface="MS PGothic" charset="-128"/>
                </a:defRPr>
              </a:lvl6pPr>
              <a:lvl7pPr marL="2971800" indent="-228600" eaLnBrk="0" fontAlgn="base" hangingPunct="0">
                <a:spcBef>
                  <a:spcPct val="0"/>
                </a:spcBef>
                <a:spcAft>
                  <a:spcPct val="0"/>
                </a:spcAft>
                <a:defRPr sz="2000">
                  <a:solidFill>
                    <a:schemeClr val="tx1"/>
                  </a:solidFill>
                  <a:latin typeface="Arial" charset="0"/>
                  <a:ea typeface="MS PGothic" charset="-128"/>
                </a:defRPr>
              </a:lvl7pPr>
              <a:lvl8pPr marL="3429000" indent="-228600" eaLnBrk="0" fontAlgn="base" hangingPunct="0">
                <a:spcBef>
                  <a:spcPct val="0"/>
                </a:spcBef>
                <a:spcAft>
                  <a:spcPct val="0"/>
                </a:spcAft>
                <a:defRPr sz="2000">
                  <a:solidFill>
                    <a:schemeClr val="tx1"/>
                  </a:solidFill>
                  <a:latin typeface="Arial" charset="0"/>
                  <a:ea typeface="MS PGothic" charset="-128"/>
                </a:defRPr>
              </a:lvl8pPr>
              <a:lvl9pPr marL="3886200" indent="-228600" eaLnBrk="0" fontAlgn="base" hangingPunct="0">
                <a:spcBef>
                  <a:spcPct val="0"/>
                </a:spcBef>
                <a:spcAft>
                  <a:spcPct val="0"/>
                </a:spcAft>
                <a:defRPr sz="2000">
                  <a:solidFill>
                    <a:schemeClr val="tx1"/>
                  </a:solidFill>
                  <a:latin typeface="Arial" charset="0"/>
                  <a:ea typeface="MS PGothic" charset="-128"/>
                </a:defRPr>
              </a:lvl9pPr>
            </a:lstStyle>
            <a:p>
              <a:pPr algn="ctr" eaLnBrk="1" hangingPunct="1">
                <a:lnSpc>
                  <a:spcPct val="80000"/>
                </a:lnSpc>
              </a:pPr>
              <a:r>
                <a:rPr lang="en-US" sz="1100" dirty="0">
                  <a:solidFill>
                    <a:schemeClr val="accent5"/>
                  </a:solidFill>
                  <a:ea typeface="MS PGothic" pitchFamily="34" charset="-128"/>
                </a:rPr>
                <a:t>PGW-C</a:t>
              </a:r>
              <a:r>
                <a:rPr lang="en-US" sz="1100" dirty="0">
                  <a:ea typeface="MS PGothic" pitchFamily="34" charset="-128"/>
                </a:rPr>
                <a:t>+SMF</a:t>
              </a:r>
              <a:endParaRPr lang="sv-SE" sz="1100" dirty="0">
                <a:ea typeface="MS PGothic" pitchFamily="34" charset="-128"/>
              </a:endParaRPr>
            </a:p>
          </p:txBody>
        </p:sp>
        <p:sp>
          <p:nvSpPr>
            <p:cNvPr id="41" name="Freeform 11">
              <a:extLst>
                <a:ext uri="{FF2B5EF4-FFF2-40B4-BE49-F238E27FC236}">
                  <a16:creationId xmlns:a16="http://schemas.microsoft.com/office/drawing/2014/main" id="{AEC032E3-66ED-4E9C-BAC4-F7023E1455E1}"/>
                </a:ext>
              </a:extLst>
            </p:cNvPr>
            <p:cNvSpPr>
              <a:spLocks noChangeAspect="1" noEditPoints="1"/>
            </p:cNvSpPr>
            <p:nvPr/>
          </p:nvSpPr>
          <p:spPr bwMode="auto">
            <a:xfrm>
              <a:off x="6504317" y="5096395"/>
              <a:ext cx="493833" cy="625929"/>
            </a:xfrm>
            <a:custGeom>
              <a:avLst/>
              <a:gdLst>
                <a:gd name="T0" fmla="*/ 236 w 410"/>
                <a:gd name="T1" fmla="*/ 93 h 589"/>
                <a:gd name="T2" fmla="*/ 233 w 410"/>
                <a:gd name="T3" fmla="*/ 95 h 589"/>
                <a:gd name="T4" fmla="*/ 233 w 410"/>
                <a:gd name="T5" fmla="*/ 221 h 589"/>
                <a:gd name="T6" fmla="*/ 218 w 410"/>
                <a:gd name="T7" fmla="*/ 231 h 589"/>
                <a:gd name="T8" fmla="*/ 24 w 410"/>
                <a:gd name="T9" fmla="*/ 231 h 589"/>
                <a:gd name="T10" fmla="*/ 10 w 410"/>
                <a:gd name="T11" fmla="*/ 221 h 589"/>
                <a:gd name="T12" fmla="*/ 10 w 410"/>
                <a:gd name="T13" fmla="*/ 83 h 589"/>
                <a:gd name="T14" fmla="*/ 120 w 410"/>
                <a:gd name="T15" fmla="*/ 7 h 589"/>
                <a:gd name="T16" fmla="*/ 233 w 410"/>
                <a:gd name="T17" fmla="*/ 83 h 589"/>
                <a:gd name="T18" fmla="*/ 236 w 410"/>
                <a:gd name="T19" fmla="*/ 87 h 589"/>
                <a:gd name="T20" fmla="*/ 242 w 410"/>
                <a:gd name="T21" fmla="*/ 83 h 589"/>
                <a:gd name="T22" fmla="*/ 242 w 410"/>
                <a:gd name="T23" fmla="*/ 83 h 589"/>
                <a:gd name="T24" fmla="*/ 120 w 410"/>
                <a:gd name="T25" fmla="*/ 0 h 589"/>
                <a:gd name="T26" fmla="*/ 0 w 410"/>
                <a:gd name="T27" fmla="*/ 83 h 589"/>
                <a:gd name="T28" fmla="*/ 0 w 410"/>
                <a:gd name="T29" fmla="*/ 83 h 589"/>
                <a:gd name="T30" fmla="*/ 4 w 410"/>
                <a:gd name="T31" fmla="*/ 221 h 589"/>
                <a:gd name="T32" fmla="*/ 24 w 410"/>
                <a:gd name="T33" fmla="*/ 239 h 589"/>
                <a:gd name="T34" fmla="*/ 218 w 410"/>
                <a:gd name="T35" fmla="*/ 239 h 589"/>
                <a:gd name="T36" fmla="*/ 242 w 410"/>
                <a:gd name="T37" fmla="*/ 221 h 589"/>
                <a:gd name="T38" fmla="*/ 242 w 410"/>
                <a:gd name="T39" fmla="*/ 95 h 589"/>
                <a:gd name="T40" fmla="*/ 236 w 410"/>
                <a:gd name="T41" fmla="*/ 93 h 589"/>
                <a:gd name="T42" fmla="*/ 120 w 410"/>
                <a:gd name="T43" fmla="*/ 22 h 589"/>
                <a:gd name="T44" fmla="*/ 117 w 410"/>
                <a:gd name="T45" fmla="*/ 23 h 589"/>
                <a:gd name="T46" fmla="*/ 45 w 410"/>
                <a:gd name="T47" fmla="*/ 118 h 589"/>
                <a:gd name="T48" fmla="*/ 45 w 410"/>
                <a:gd name="T49" fmla="*/ 121 h 589"/>
                <a:gd name="T50" fmla="*/ 50 w 410"/>
                <a:gd name="T51" fmla="*/ 123 h 589"/>
                <a:gd name="T52" fmla="*/ 192 w 410"/>
                <a:gd name="T53" fmla="*/ 123 h 589"/>
                <a:gd name="T54" fmla="*/ 197 w 410"/>
                <a:gd name="T55" fmla="*/ 121 h 589"/>
                <a:gd name="T56" fmla="*/ 197 w 410"/>
                <a:gd name="T57" fmla="*/ 118 h 589"/>
                <a:gd name="T58" fmla="*/ 125 w 410"/>
                <a:gd name="T59" fmla="*/ 23 h 589"/>
                <a:gd name="T60" fmla="*/ 120 w 410"/>
                <a:gd name="T61" fmla="*/ 22 h 589"/>
                <a:gd name="T62" fmla="*/ 57 w 410"/>
                <a:gd name="T63" fmla="*/ 116 h 589"/>
                <a:gd name="T64" fmla="*/ 120 w 410"/>
                <a:gd name="T65" fmla="*/ 33 h 589"/>
                <a:gd name="T66" fmla="*/ 185 w 410"/>
                <a:gd name="T67" fmla="*/ 116 h 589"/>
                <a:gd name="T68" fmla="*/ 57 w 410"/>
                <a:gd name="T69" fmla="*/ 116 h 5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10"/>
                <a:gd name="T106" fmla="*/ 0 h 589"/>
                <a:gd name="T107" fmla="*/ 410 w 410"/>
                <a:gd name="T108" fmla="*/ 589 h 5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10" h="589">
                  <a:moveTo>
                    <a:pt x="402" y="229"/>
                  </a:moveTo>
                  <a:cubicBezTo>
                    <a:pt x="397" y="229"/>
                    <a:pt x="394" y="233"/>
                    <a:pt x="394" y="237"/>
                  </a:cubicBezTo>
                  <a:cubicBezTo>
                    <a:pt x="394" y="549"/>
                    <a:pt x="394" y="549"/>
                    <a:pt x="394" y="549"/>
                  </a:cubicBezTo>
                  <a:cubicBezTo>
                    <a:pt x="394" y="563"/>
                    <a:pt x="383" y="573"/>
                    <a:pt x="370" y="573"/>
                  </a:cubicBezTo>
                  <a:cubicBezTo>
                    <a:pt x="41" y="573"/>
                    <a:pt x="41" y="573"/>
                    <a:pt x="41" y="573"/>
                  </a:cubicBezTo>
                  <a:cubicBezTo>
                    <a:pt x="27" y="573"/>
                    <a:pt x="17" y="563"/>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0" y="205"/>
                    <a:pt x="0" y="205"/>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205" y="53"/>
                  </a:moveTo>
                  <a:cubicBezTo>
                    <a:pt x="202" y="53"/>
                    <a:pt x="199" y="55"/>
                    <a:pt x="198" y="58"/>
                  </a:cubicBezTo>
                  <a:cubicBezTo>
                    <a:pt x="76" y="291"/>
                    <a:pt x="76" y="291"/>
                    <a:pt x="76" y="291"/>
                  </a:cubicBezTo>
                  <a:cubicBezTo>
                    <a:pt x="75" y="294"/>
                    <a:pt x="75" y="297"/>
                    <a:pt x="77" y="299"/>
                  </a:cubicBezTo>
                  <a:cubicBezTo>
                    <a:pt x="78" y="301"/>
                    <a:pt x="81" y="303"/>
                    <a:pt x="83" y="303"/>
                  </a:cubicBezTo>
                  <a:cubicBezTo>
                    <a:pt x="327" y="303"/>
                    <a:pt x="327" y="303"/>
                    <a:pt x="327" y="303"/>
                  </a:cubicBezTo>
                  <a:cubicBezTo>
                    <a:pt x="330" y="303"/>
                    <a:pt x="332" y="301"/>
                    <a:pt x="334" y="299"/>
                  </a:cubicBezTo>
                  <a:cubicBezTo>
                    <a:pt x="335" y="297"/>
                    <a:pt x="335" y="294"/>
                    <a:pt x="334" y="291"/>
                  </a:cubicBezTo>
                  <a:cubicBezTo>
                    <a:pt x="212" y="58"/>
                    <a:pt x="212" y="58"/>
                    <a:pt x="212" y="58"/>
                  </a:cubicBezTo>
                  <a:cubicBezTo>
                    <a:pt x="211" y="55"/>
                    <a:pt x="208" y="53"/>
                    <a:pt x="205" y="53"/>
                  </a:cubicBezTo>
                  <a:moveTo>
                    <a:pt x="96" y="287"/>
                  </a:moveTo>
                  <a:cubicBezTo>
                    <a:pt x="205" y="79"/>
                    <a:pt x="205" y="79"/>
                    <a:pt x="205" y="79"/>
                  </a:cubicBezTo>
                  <a:cubicBezTo>
                    <a:pt x="314" y="287"/>
                    <a:pt x="314" y="287"/>
                    <a:pt x="314" y="287"/>
                  </a:cubicBezTo>
                  <a:lnTo>
                    <a:pt x="96" y="287"/>
                  </a:lnTo>
                  <a:close/>
                </a:path>
              </a:pathLst>
            </a:custGeom>
            <a:solidFill>
              <a:schemeClr val="accent5"/>
            </a:solidFill>
            <a:ln>
              <a:noFill/>
            </a:ln>
            <a:extLst/>
          </p:spPr>
          <p:txBody>
            <a:bodyPr tIns="1080000" anchor="ctr"/>
            <a:lstStyle/>
            <a:p>
              <a:endParaRPr lang="en-US" sz="1100">
                <a:solidFill>
                  <a:schemeClr val="tx2"/>
                </a:solidFill>
              </a:endParaRPr>
            </a:p>
          </p:txBody>
        </p:sp>
      </p:grpSp>
      <p:grpSp>
        <p:nvGrpSpPr>
          <p:cNvPr id="72" name="Group 71">
            <a:extLst>
              <a:ext uri="{FF2B5EF4-FFF2-40B4-BE49-F238E27FC236}">
                <a16:creationId xmlns:a16="http://schemas.microsoft.com/office/drawing/2014/main" id="{50F35912-27F2-448F-A05C-6159B971E69C}"/>
              </a:ext>
            </a:extLst>
          </p:cNvPr>
          <p:cNvGrpSpPr/>
          <p:nvPr/>
        </p:nvGrpSpPr>
        <p:grpSpPr>
          <a:xfrm>
            <a:off x="10329073" y="2593099"/>
            <a:ext cx="590721" cy="517722"/>
            <a:chOff x="7635747" y="4555520"/>
            <a:chExt cx="408190" cy="473247"/>
          </a:xfrm>
        </p:grpSpPr>
        <p:sp>
          <p:nvSpPr>
            <p:cNvPr id="56" name="Freeform 13">
              <a:extLst>
                <a:ext uri="{FF2B5EF4-FFF2-40B4-BE49-F238E27FC236}">
                  <a16:creationId xmlns:a16="http://schemas.microsoft.com/office/drawing/2014/main" id="{95E127E3-2A01-4565-99F7-001B93F96EEF}"/>
                </a:ext>
              </a:extLst>
            </p:cNvPr>
            <p:cNvSpPr>
              <a:spLocks noChangeAspect="1" noEditPoints="1"/>
            </p:cNvSpPr>
            <p:nvPr/>
          </p:nvSpPr>
          <p:spPr bwMode="auto">
            <a:xfrm>
              <a:off x="7635747" y="4555520"/>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chemeClr val="accent5"/>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100"/>
            </a:p>
          </p:txBody>
        </p:sp>
        <p:sp>
          <p:nvSpPr>
            <p:cNvPr id="57" name="Text Box 45">
              <a:extLst>
                <a:ext uri="{FF2B5EF4-FFF2-40B4-BE49-F238E27FC236}">
                  <a16:creationId xmlns:a16="http://schemas.microsoft.com/office/drawing/2014/main" id="{7628D9EC-06D3-4275-B031-97F054C62364}"/>
                </a:ext>
              </a:extLst>
            </p:cNvPr>
            <p:cNvSpPr txBox="1">
              <a:spLocks noChangeAspect="1" noChangeArrowheads="1"/>
            </p:cNvSpPr>
            <p:nvPr/>
          </p:nvSpPr>
          <p:spPr bwMode="auto">
            <a:xfrm>
              <a:off x="7667439" y="4876290"/>
              <a:ext cx="344806" cy="122237"/>
            </a:xfrm>
            <a:prstGeom prst="rect">
              <a:avLst/>
            </a:prstGeom>
            <a:noFill/>
            <a:ln>
              <a:noFill/>
            </a:ln>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100" dirty="0">
                  <a:solidFill>
                    <a:schemeClr val="accent5"/>
                  </a:solidFill>
                </a:rPr>
                <a:t>UDM</a:t>
              </a:r>
            </a:p>
          </p:txBody>
        </p:sp>
      </p:grpSp>
      <p:grpSp>
        <p:nvGrpSpPr>
          <p:cNvPr id="70" name="Group 69">
            <a:extLst>
              <a:ext uri="{FF2B5EF4-FFF2-40B4-BE49-F238E27FC236}">
                <a16:creationId xmlns:a16="http://schemas.microsoft.com/office/drawing/2014/main" id="{F63FEFBB-9C2E-444D-A443-DF30AB1965FA}"/>
              </a:ext>
            </a:extLst>
          </p:cNvPr>
          <p:cNvGrpSpPr/>
          <p:nvPr/>
        </p:nvGrpSpPr>
        <p:grpSpPr>
          <a:xfrm>
            <a:off x="8631577" y="3698717"/>
            <a:ext cx="560683" cy="586496"/>
            <a:chOff x="4830403" y="5117914"/>
            <a:chExt cx="408190" cy="473247"/>
          </a:xfrm>
        </p:grpSpPr>
        <p:sp>
          <p:nvSpPr>
            <p:cNvPr id="61" name="Freeform 12">
              <a:extLst>
                <a:ext uri="{FF2B5EF4-FFF2-40B4-BE49-F238E27FC236}">
                  <a16:creationId xmlns:a16="http://schemas.microsoft.com/office/drawing/2014/main" id="{B552283F-B299-48A0-A546-D1A4E9924476}"/>
                </a:ext>
              </a:extLst>
            </p:cNvPr>
            <p:cNvSpPr>
              <a:spLocks noChangeAspect="1"/>
            </p:cNvSpPr>
            <p:nvPr/>
          </p:nvSpPr>
          <p:spPr bwMode="auto">
            <a:xfrm>
              <a:off x="4838432" y="5124473"/>
              <a:ext cx="392133" cy="460318"/>
            </a:xfrm>
            <a:custGeom>
              <a:avLst/>
              <a:gdLst>
                <a:gd name="T0" fmla="*/ 393 w 393"/>
                <a:gd name="T1" fmla="*/ 83 h 573"/>
                <a:gd name="T2" fmla="*/ 393 w 393"/>
                <a:gd name="T3" fmla="*/ 541 h 573"/>
                <a:gd name="T4" fmla="*/ 361 w 393"/>
                <a:gd name="T5" fmla="*/ 573 h 573"/>
                <a:gd name="T6" fmla="*/ 32 w 393"/>
                <a:gd name="T7" fmla="*/ 573 h 573"/>
                <a:gd name="T8" fmla="*/ 0 w 393"/>
                <a:gd name="T9" fmla="*/ 541 h 573"/>
                <a:gd name="T10" fmla="*/ 0 w 393"/>
                <a:gd name="T11" fmla="*/ 32 h 573"/>
                <a:gd name="T12" fmla="*/ 32 w 393"/>
                <a:gd name="T13" fmla="*/ 0 h 573"/>
                <a:gd name="T14" fmla="*/ 361 w 393"/>
                <a:gd name="T15" fmla="*/ 0 h 573"/>
                <a:gd name="T16" fmla="*/ 393 w 393"/>
                <a:gd name="T17" fmla="*/ 32 h 573"/>
                <a:gd name="T18" fmla="*/ 393 w 393"/>
                <a:gd name="T19" fmla="*/ 51 h 5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3"/>
                <a:gd name="T31" fmla="*/ 0 h 573"/>
                <a:gd name="T32" fmla="*/ 393 w 393"/>
                <a:gd name="T33" fmla="*/ 573 h 5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3" h="573">
                  <a:moveTo>
                    <a:pt x="393" y="83"/>
                  </a:moveTo>
                  <a:cubicBezTo>
                    <a:pt x="393" y="541"/>
                    <a:pt x="393" y="541"/>
                    <a:pt x="393" y="541"/>
                  </a:cubicBezTo>
                  <a:cubicBezTo>
                    <a:pt x="393" y="559"/>
                    <a:pt x="379" y="573"/>
                    <a:pt x="361" y="573"/>
                  </a:cubicBezTo>
                  <a:cubicBezTo>
                    <a:pt x="32" y="573"/>
                    <a:pt x="32" y="573"/>
                    <a:pt x="32" y="573"/>
                  </a:cubicBezTo>
                  <a:cubicBezTo>
                    <a:pt x="14" y="573"/>
                    <a:pt x="0" y="559"/>
                    <a:pt x="0" y="541"/>
                  </a:cubicBezTo>
                  <a:cubicBezTo>
                    <a:pt x="0" y="32"/>
                    <a:pt x="0" y="32"/>
                    <a:pt x="0" y="32"/>
                  </a:cubicBezTo>
                  <a:cubicBezTo>
                    <a:pt x="0" y="14"/>
                    <a:pt x="14" y="0"/>
                    <a:pt x="32" y="0"/>
                  </a:cubicBezTo>
                  <a:cubicBezTo>
                    <a:pt x="361" y="0"/>
                    <a:pt x="361" y="0"/>
                    <a:pt x="361" y="0"/>
                  </a:cubicBezTo>
                  <a:cubicBezTo>
                    <a:pt x="379" y="0"/>
                    <a:pt x="393" y="14"/>
                    <a:pt x="393" y="32"/>
                  </a:cubicBezTo>
                  <a:cubicBezTo>
                    <a:pt x="393" y="51"/>
                    <a:pt x="393" y="51"/>
                    <a:pt x="393" y="5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100"/>
            </a:p>
          </p:txBody>
        </p:sp>
        <p:sp>
          <p:nvSpPr>
            <p:cNvPr id="62" name="Freeform 13">
              <a:extLst>
                <a:ext uri="{FF2B5EF4-FFF2-40B4-BE49-F238E27FC236}">
                  <a16:creationId xmlns:a16="http://schemas.microsoft.com/office/drawing/2014/main" id="{B8EE21B9-559D-4B48-BDF6-BFF6552357DA}"/>
                </a:ext>
              </a:extLst>
            </p:cNvPr>
            <p:cNvSpPr>
              <a:spLocks noChangeAspect="1" noEditPoints="1"/>
            </p:cNvSpPr>
            <p:nvPr/>
          </p:nvSpPr>
          <p:spPr bwMode="auto">
            <a:xfrm>
              <a:off x="4830403" y="5117914"/>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chemeClr val="accent1"/>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100"/>
            </a:p>
          </p:txBody>
        </p:sp>
        <p:sp>
          <p:nvSpPr>
            <p:cNvPr id="63" name="Text Box 45">
              <a:extLst>
                <a:ext uri="{FF2B5EF4-FFF2-40B4-BE49-F238E27FC236}">
                  <a16:creationId xmlns:a16="http://schemas.microsoft.com/office/drawing/2014/main" id="{815531C9-49E7-4AD4-8C69-A8D44C56E763}"/>
                </a:ext>
              </a:extLst>
            </p:cNvPr>
            <p:cNvSpPr txBox="1">
              <a:spLocks noChangeAspect="1" noChangeArrowheads="1"/>
            </p:cNvSpPr>
            <p:nvPr/>
          </p:nvSpPr>
          <p:spPr bwMode="auto">
            <a:xfrm>
              <a:off x="4862095" y="5445850"/>
              <a:ext cx="344806" cy="1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100" dirty="0">
                  <a:solidFill>
                    <a:schemeClr val="accent1"/>
                  </a:solidFill>
                </a:rPr>
                <a:t>AAA</a:t>
              </a:r>
            </a:p>
          </p:txBody>
        </p:sp>
      </p:grpSp>
      <p:grpSp>
        <p:nvGrpSpPr>
          <p:cNvPr id="71" name="Group 70">
            <a:extLst>
              <a:ext uri="{FF2B5EF4-FFF2-40B4-BE49-F238E27FC236}">
                <a16:creationId xmlns:a16="http://schemas.microsoft.com/office/drawing/2014/main" id="{AE2DB091-30D9-435F-BE34-7B88223E8919}"/>
              </a:ext>
            </a:extLst>
          </p:cNvPr>
          <p:cNvGrpSpPr/>
          <p:nvPr/>
        </p:nvGrpSpPr>
        <p:grpSpPr>
          <a:xfrm>
            <a:off x="8675109" y="2549920"/>
            <a:ext cx="560683" cy="586496"/>
            <a:chOff x="5576127" y="4563707"/>
            <a:chExt cx="408190" cy="473247"/>
          </a:xfrm>
        </p:grpSpPr>
        <p:sp>
          <p:nvSpPr>
            <p:cNvPr id="65" name="Freeform 13">
              <a:extLst>
                <a:ext uri="{FF2B5EF4-FFF2-40B4-BE49-F238E27FC236}">
                  <a16:creationId xmlns:a16="http://schemas.microsoft.com/office/drawing/2014/main" id="{D23C7E3A-6E3F-4863-B49E-E78DB7879240}"/>
                </a:ext>
              </a:extLst>
            </p:cNvPr>
            <p:cNvSpPr>
              <a:spLocks noChangeAspect="1" noEditPoints="1"/>
            </p:cNvSpPr>
            <p:nvPr/>
          </p:nvSpPr>
          <p:spPr bwMode="auto">
            <a:xfrm>
              <a:off x="5576127" y="4563707"/>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chemeClr val="accent1"/>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100"/>
            </a:p>
          </p:txBody>
        </p:sp>
        <p:sp>
          <p:nvSpPr>
            <p:cNvPr id="66" name="Text Box 45">
              <a:extLst>
                <a:ext uri="{FF2B5EF4-FFF2-40B4-BE49-F238E27FC236}">
                  <a16:creationId xmlns:a16="http://schemas.microsoft.com/office/drawing/2014/main" id="{D9B22426-BE02-4F93-95C4-DD2604EA57F5}"/>
                </a:ext>
              </a:extLst>
            </p:cNvPr>
            <p:cNvSpPr txBox="1">
              <a:spLocks noChangeAspect="1" noChangeArrowheads="1"/>
            </p:cNvSpPr>
            <p:nvPr/>
          </p:nvSpPr>
          <p:spPr bwMode="auto">
            <a:xfrm>
              <a:off x="5607819" y="4891643"/>
              <a:ext cx="344806" cy="1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100" dirty="0">
                  <a:solidFill>
                    <a:schemeClr val="accent1"/>
                  </a:solidFill>
                </a:rPr>
                <a:t>HSS</a:t>
              </a:r>
            </a:p>
          </p:txBody>
        </p:sp>
      </p:grpSp>
      <p:sp>
        <p:nvSpPr>
          <p:cNvPr id="9" name="Text Box 22">
            <a:extLst>
              <a:ext uri="{FF2B5EF4-FFF2-40B4-BE49-F238E27FC236}">
                <a16:creationId xmlns:a16="http://schemas.microsoft.com/office/drawing/2014/main" id="{64D05064-FFF6-4B4D-8449-62CC9A069B5E}"/>
              </a:ext>
            </a:extLst>
          </p:cNvPr>
          <p:cNvSpPr txBox="1">
            <a:spLocks noChangeAspect="1" noChangeArrowheads="1"/>
          </p:cNvSpPr>
          <p:nvPr/>
        </p:nvSpPr>
        <p:spPr bwMode="auto">
          <a:xfrm>
            <a:off x="6408967" y="4512940"/>
            <a:ext cx="475167" cy="245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ctr">
            <a:spAutoFit/>
          </a:bodyPr>
          <a:lstStyle>
            <a:lvl1pPr eaLnBrk="0" hangingPunct="0">
              <a:defRPr sz="2000">
                <a:solidFill>
                  <a:schemeClr val="tx1"/>
                </a:solidFill>
                <a:latin typeface="Arial" charset="0"/>
                <a:ea typeface="ＭＳ Ｐゴシック" pitchFamily="34" charset="-128"/>
              </a:defRPr>
            </a:lvl1pPr>
            <a:lvl2pPr marL="37931725" indent="-37474525" eaLnBrk="0" hangingPunct="0">
              <a:defRPr sz="2000">
                <a:solidFill>
                  <a:schemeClr val="tx1"/>
                </a:solidFill>
                <a:latin typeface="Arial" charset="0"/>
                <a:ea typeface="ＭＳ Ｐゴシック" pitchFamily="34" charset="-128"/>
              </a:defRPr>
            </a:lvl2pPr>
            <a:lvl3pPr eaLnBrk="0" hangingPunct="0">
              <a:defRPr sz="2000">
                <a:solidFill>
                  <a:schemeClr val="tx1"/>
                </a:solidFill>
                <a:latin typeface="Arial" charset="0"/>
                <a:ea typeface="ＭＳ Ｐゴシック" pitchFamily="34" charset="-128"/>
              </a:defRPr>
            </a:lvl3pPr>
            <a:lvl4pPr eaLnBrk="0" hangingPunct="0">
              <a:defRPr sz="2000">
                <a:solidFill>
                  <a:schemeClr val="tx1"/>
                </a:solidFill>
                <a:latin typeface="Arial" charset="0"/>
                <a:ea typeface="ＭＳ Ｐゴシック" pitchFamily="34" charset="-128"/>
              </a:defRPr>
            </a:lvl4pPr>
            <a:lvl5pPr eaLnBrk="0" hangingPunct="0">
              <a:defRPr sz="2000">
                <a:solidFill>
                  <a:schemeClr val="tx1"/>
                </a:solidFill>
                <a:latin typeface="Arial" charset="0"/>
                <a:ea typeface="ＭＳ Ｐゴシック" pitchFamily="34" charset="-128"/>
              </a:defRPr>
            </a:lvl5pPr>
            <a:lvl6pPr marL="457200" eaLnBrk="0" fontAlgn="base" hangingPunct="0">
              <a:spcBef>
                <a:spcPct val="50000"/>
              </a:spcBef>
              <a:spcAft>
                <a:spcPct val="0"/>
              </a:spcAft>
              <a:defRPr sz="2000">
                <a:solidFill>
                  <a:schemeClr val="tx1"/>
                </a:solidFill>
                <a:latin typeface="Arial" charset="0"/>
                <a:ea typeface="ＭＳ Ｐゴシック" pitchFamily="34" charset="-128"/>
              </a:defRPr>
            </a:lvl6pPr>
            <a:lvl7pPr marL="914400" eaLnBrk="0" fontAlgn="base" hangingPunct="0">
              <a:spcBef>
                <a:spcPct val="50000"/>
              </a:spcBef>
              <a:spcAft>
                <a:spcPct val="0"/>
              </a:spcAft>
              <a:defRPr sz="2000">
                <a:solidFill>
                  <a:schemeClr val="tx1"/>
                </a:solidFill>
                <a:latin typeface="Arial" charset="0"/>
                <a:ea typeface="ＭＳ Ｐゴシック" pitchFamily="34" charset="-128"/>
              </a:defRPr>
            </a:lvl7pPr>
            <a:lvl8pPr marL="1371600" eaLnBrk="0" fontAlgn="base" hangingPunct="0">
              <a:spcBef>
                <a:spcPct val="50000"/>
              </a:spcBef>
              <a:spcAft>
                <a:spcPct val="0"/>
              </a:spcAft>
              <a:defRPr sz="2000">
                <a:solidFill>
                  <a:schemeClr val="tx1"/>
                </a:solidFill>
                <a:latin typeface="Arial" charset="0"/>
                <a:ea typeface="ＭＳ Ｐゴシック" pitchFamily="34" charset="-128"/>
              </a:defRPr>
            </a:lvl8pPr>
            <a:lvl9pPr marL="1828800" eaLnBrk="0" fontAlgn="base" hangingPunct="0">
              <a:spcBef>
                <a:spcPct val="50000"/>
              </a:spcBef>
              <a:spcAft>
                <a:spcPct val="0"/>
              </a:spcAft>
              <a:defRPr sz="2000">
                <a:solidFill>
                  <a:schemeClr val="tx1"/>
                </a:solidFill>
                <a:latin typeface="Arial" charset="0"/>
                <a:ea typeface="ＭＳ Ｐゴシック" pitchFamily="34" charset="-128"/>
              </a:defRPr>
            </a:lvl9pPr>
          </a:lstStyle>
          <a:p>
            <a:pPr algn="ctr" eaLnBrk="1" hangingPunct="1">
              <a:lnSpc>
                <a:spcPct val="80000"/>
              </a:lnSpc>
              <a:spcBef>
                <a:spcPct val="0"/>
              </a:spcBef>
            </a:pPr>
            <a:r>
              <a:rPr lang="en-US" altLang="en-US" sz="1050" dirty="0">
                <a:solidFill>
                  <a:schemeClr val="accent1"/>
                </a:solidFill>
              </a:rPr>
              <a:t>WiFi AP</a:t>
            </a:r>
            <a:endParaRPr lang="sv-SE" altLang="en-US" sz="1050" dirty="0">
              <a:solidFill>
                <a:schemeClr val="accent1"/>
              </a:solidFill>
            </a:endParaRPr>
          </a:p>
        </p:txBody>
      </p:sp>
      <p:grpSp>
        <p:nvGrpSpPr>
          <p:cNvPr id="68" name="Group 67">
            <a:extLst>
              <a:ext uri="{FF2B5EF4-FFF2-40B4-BE49-F238E27FC236}">
                <a16:creationId xmlns:a16="http://schemas.microsoft.com/office/drawing/2014/main" id="{3D093F6D-0595-400D-BF44-313F42DE5E6A}"/>
              </a:ext>
            </a:extLst>
          </p:cNvPr>
          <p:cNvGrpSpPr/>
          <p:nvPr/>
        </p:nvGrpSpPr>
        <p:grpSpPr>
          <a:xfrm>
            <a:off x="7261050" y="4207620"/>
            <a:ext cx="531363" cy="712857"/>
            <a:chOff x="2351794" y="4916983"/>
            <a:chExt cx="501650" cy="637947"/>
          </a:xfrm>
        </p:grpSpPr>
        <p:sp>
          <p:nvSpPr>
            <p:cNvPr id="16" name="Freeform 110">
              <a:extLst>
                <a:ext uri="{FF2B5EF4-FFF2-40B4-BE49-F238E27FC236}">
                  <a16:creationId xmlns:a16="http://schemas.microsoft.com/office/drawing/2014/main" id="{09EA4F30-1105-42EB-97C1-A9065F352886}"/>
                </a:ext>
              </a:extLst>
            </p:cNvPr>
            <p:cNvSpPr>
              <a:spLocks noChangeAspect="1" noEditPoints="1"/>
            </p:cNvSpPr>
            <p:nvPr/>
          </p:nvSpPr>
          <p:spPr bwMode="auto">
            <a:xfrm>
              <a:off x="2351794" y="4916983"/>
              <a:ext cx="501650" cy="637947"/>
            </a:xfrm>
            <a:custGeom>
              <a:avLst/>
              <a:gdLst>
                <a:gd name="T0" fmla="*/ 2282 w 409"/>
                <a:gd name="T1" fmla="*/ 222 h 589"/>
                <a:gd name="T2" fmla="*/ 0 w 409"/>
                <a:gd name="T3" fmla="*/ 222 h 589"/>
                <a:gd name="T4" fmla="*/ 2060 w 409"/>
                <a:gd name="T5" fmla="*/ 3285 h 589"/>
                <a:gd name="T6" fmla="*/ 2237 w 409"/>
                <a:gd name="T7" fmla="*/ 463 h 589"/>
                <a:gd name="T8" fmla="*/ 2060 w 409"/>
                <a:gd name="T9" fmla="*/ 3195 h 589"/>
                <a:gd name="T10" fmla="*/ 90 w 409"/>
                <a:gd name="T11" fmla="*/ 222 h 589"/>
                <a:gd name="T12" fmla="*/ 2192 w 409"/>
                <a:gd name="T13" fmla="*/ 222 h 589"/>
                <a:gd name="T14" fmla="*/ 827 w 409"/>
                <a:gd name="T15" fmla="*/ 954 h 589"/>
                <a:gd name="T16" fmla="*/ 1500 w 409"/>
                <a:gd name="T17" fmla="*/ 893 h 589"/>
                <a:gd name="T18" fmla="*/ 1105 w 409"/>
                <a:gd name="T19" fmla="*/ 257 h 589"/>
                <a:gd name="T20" fmla="*/ 827 w 409"/>
                <a:gd name="T21" fmla="*/ 954 h 589"/>
                <a:gd name="T22" fmla="*/ 898 w 409"/>
                <a:gd name="T23" fmla="*/ 864 h 589"/>
                <a:gd name="T24" fmla="*/ 1757 w 409"/>
                <a:gd name="T25" fmla="*/ 1868 h 589"/>
                <a:gd name="T26" fmla="*/ 1963 w 409"/>
                <a:gd name="T27" fmla="*/ 1679 h 589"/>
                <a:gd name="T28" fmla="*/ 1970 w 409"/>
                <a:gd name="T29" fmla="*/ 1667 h 589"/>
                <a:gd name="T30" fmla="*/ 1975 w 409"/>
                <a:gd name="T31" fmla="*/ 1651 h 589"/>
                <a:gd name="T32" fmla="*/ 1975 w 409"/>
                <a:gd name="T33" fmla="*/ 1639 h 589"/>
                <a:gd name="T34" fmla="*/ 1970 w 409"/>
                <a:gd name="T35" fmla="*/ 1630 h 589"/>
                <a:gd name="T36" fmla="*/ 1786 w 409"/>
                <a:gd name="T37" fmla="*/ 1445 h 589"/>
                <a:gd name="T38" fmla="*/ 1823 w 409"/>
                <a:gd name="T39" fmla="*/ 1606 h 589"/>
                <a:gd name="T40" fmla="*/ 827 w 409"/>
                <a:gd name="T41" fmla="*/ 1696 h 589"/>
                <a:gd name="T42" fmla="*/ 1724 w 409"/>
                <a:gd name="T43" fmla="*/ 1856 h 589"/>
                <a:gd name="T44" fmla="*/ 1975 w 409"/>
                <a:gd name="T45" fmla="*/ 1148 h 589"/>
                <a:gd name="T46" fmla="*/ 1970 w 409"/>
                <a:gd name="T47" fmla="*/ 1138 h 589"/>
                <a:gd name="T48" fmla="*/ 1724 w 409"/>
                <a:gd name="T49" fmla="*/ 959 h 589"/>
                <a:gd name="T50" fmla="*/ 827 w 409"/>
                <a:gd name="T51" fmla="*/ 1122 h 589"/>
                <a:gd name="T52" fmla="*/ 1823 w 409"/>
                <a:gd name="T53" fmla="*/ 1209 h 589"/>
                <a:gd name="T54" fmla="*/ 1724 w 409"/>
                <a:gd name="T55" fmla="*/ 1367 h 589"/>
                <a:gd name="T56" fmla="*/ 1963 w 409"/>
                <a:gd name="T57" fmla="*/ 1193 h 589"/>
                <a:gd name="T58" fmla="*/ 1970 w 409"/>
                <a:gd name="T59" fmla="*/ 1183 h 589"/>
                <a:gd name="T60" fmla="*/ 1975 w 409"/>
                <a:gd name="T61" fmla="*/ 1167 h 589"/>
                <a:gd name="T62" fmla="*/ 1507 w 409"/>
                <a:gd name="T63" fmla="*/ 1896 h 589"/>
                <a:gd name="T64" fmla="*/ 557 w 409"/>
                <a:gd name="T65" fmla="*/ 1752 h 589"/>
                <a:gd name="T66" fmla="*/ 324 w 409"/>
                <a:gd name="T67" fmla="*/ 1863 h 589"/>
                <a:gd name="T68" fmla="*/ 312 w 409"/>
                <a:gd name="T69" fmla="*/ 1880 h 589"/>
                <a:gd name="T70" fmla="*/ 312 w 409"/>
                <a:gd name="T71" fmla="*/ 1892 h 589"/>
                <a:gd name="T72" fmla="*/ 312 w 409"/>
                <a:gd name="T73" fmla="*/ 1901 h 589"/>
                <a:gd name="T74" fmla="*/ 319 w 409"/>
                <a:gd name="T75" fmla="*/ 1913 h 589"/>
                <a:gd name="T76" fmla="*/ 324 w 409"/>
                <a:gd name="T77" fmla="*/ 1925 h 589"/>
                <a:gd name="T78" fmla="*/ 557 w 409"/>
                <a:gd name="T79" fmla="*/ 2102 h 589"/>
                <a:gd name="T80" fmla="*/ 1462 w 409"/>
                <a:gd name="T81" fmla="*/ 1941 h 589"/>
                <a:gd name="T82" fmla="*/ 496 w 409"/>
                <a:gd name="T83" fmla="*/ 1200 h 589"/>
                <a:gd name="T84" fmla="*/ 319 w 409"/>
                <a:gd name="T85" fmla="*/ 1384 h 589"/>
                <a:gd name="T86" fmla="*/ 312 w 409"/>
                <a:gd name="T87" fmla="*/ 1400 h 589"/>
                <a:gd name="T88" fmla="*/ 312 w 409"/>
                <a:gd name="T89" fmla="*/ 1410 h 589"/>
                <a:gd name="T90" fmla="*/ 312 w 409"/>
                <a:gd name="T91" fmla="*/ 1422 h 589"/>
                <a:gd name="T92" fmla="*/ 324 w 409"/>
                <a:gd name="T93" fmla="*/ 1438 h 589"/>
                <a:gd name="T94" fmla="*/ 557 w 409"/>
                <a:gd name="T95" fmla="*/ 1613 h 589"/>
                <a:gd name="T96" fmla="*/ 463 w 409"/>
                <a:gd name="T97" fmla="*/ 1450 h 589"/>
                <a:gd name="T98" fmla="*/ 1462 w 409"/>
                <a:gd name="T99" fmla="*/ 1360 h 589"/>
                <a:gd name="T100" fmla="*/ 557 w 409"/>
                <a:gd name="T101" fmla="*/ 1200 h 5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09" h="589">
                  <a:moveTo>
                    <a:pt x="401" y="67"/>
                  </a:moveTo>
                  <a:cubicBezTo>
                    <a:pt x="406" y="67"/>
                    <a:pt x="409" y="64"/>
                    <a:pt x="409" y="59"/>
                  </a:cubicBezTo>
                  <a:cubicBezTo>
                    <a:pt x="409" y="40"/>
                    <a:pt x="409" y="40"/>
                    <a:pt x="409" y="40"/>
                  </a:cubicBezTo>
                  <a:cubicBezTo>
                    <a:pt x="409" y="18"/>
                    <a:pt x="392"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2" y="589"/>
                    <a:pt x="409" y="571"/>
                    <a:pt x="409" y="549"/>
                  </a:cubicBezTo>
                  <a:cubicBezTo>
                    <a:pt x="409" y="91"/>
                    <a:pt x="409" y="91"/>
                    <a:pt x="409" y="91"/>
                  </a:cubicBezTo>
                  <a:cubicBezTo>
                    <a:pt x="409" y="87"/>
                    <a:pt x="406" y="83"/>
                    <a:pt x="401" y="83"/>
                  </a:cubicBezTo>
                  <a:cubicBezTo>
                    <a:pt x="397" y="83"/>
                    <a:pt x="393" y="87"/>
                    <a:pt x="393" y="91"/>
                  </a:cubicBezTo>
                  <a:cubicBezTo>
                    <a:pt x="393" y="549"/>
                    <a:pt x="393" y="549"/>
                    <a:pt x="393" y="549"/>
                  </a:cubicBezTo>
                  <a:cubicBezTo>
                    <a:pt x="393" y="562"/>
                    <a:pt x="383" y="573"/>
                    <a:pt x="369" y="573"/>
                  </a:cubicBezTo>
                  <a:cubicBezTo>
                    <a:pt x="40" y="573"/>
                    <a:pt x="40" y="573"/>
                    <a:pt x="40" y="573"/>
                  </a:cubicBezTo>
                  <a:cubicBezTo>
                    <a:pt x="27" y="573"/>
                    <a:pt x="16" y="562"/>
                    <a:pt x="16" y="549"/>
                  </a:cubicBezTo>
                  <a:cubicBezTo>
                    <a:pt x="16" y="40"/>
                    <a:pt x="16" y="40"/>
                    <a:pt x="16" y="40"/>
                  </a:cubicBezTo>
                  <a:cubicBezTo>
                    <a:pt x="16" y="27"/>
                    <a:pt x="27" y="16"/>
                    <a:pt x="40" y="16"/>
                  </a:cubicBezTo>
                  <a:cubicBezTo>
                    <a:pt x="369" y="16"/>
                    <a:pt x="369" y="16"/>
                    <a:pt x="369" y="16"/>
                  </a:cubicBezTo>
                  <a:cubicBezTo>
                    <a:pt x="383" y="16"/>
                    <a:pt x="393" y="27"/>
                    <a:pt x="393" y="40"/>
                  </a:cubicBezTo>
                  <a:cubicBezTo>
                    <a:pt x="393" y="59"/>
                    <a:pt x="393" y="59"/>
                    <a:pt x="393" y="59"/>
                  </a:cubicBezTo>
                  <a:cubicBezTo>
                    <a:pt x="393" y="64"/>
                    <a:pt x="397" y="67"/>
                    <a:pt x="401" y="67"/>
                  </a:cubicBezTo>
                  <a:close/>
                  <a:moveTo>
                    <a:pt x="148" y="171"/>
                  </a:moveTo>
                  <a:cubicBezTo>
                    <a:pt x="262" y="171"/>
                    <a:pt x="262" y="171"/>
                    <a:pt x="262" y="171"/>
                  </a:cubicBezTo>
                  <a:cubicBezTo>
                    <a:pt x="265" y="171"/>
                    <a:pt x="267" y="170"/>
                    <a:pt x="269" y="167"/>
                  </a:cubicBezTo>
                  <a:cubicBezTo>
                    <a:pt x="270" y="165"/>
                    <a:pt x="270" y="162"/>
                    <a:pt x="269" y="160"/>
                  </a:cubicBezTo>
                  <a:cubicBezTo>
                    <a:pt x="212" y="46"/>
                    <a:pt x="212" y="46"/>
                    <a:pt x="212" y="46"/>
                  </a:cubicBezTo>
                  <a:cubicBezTo>
                    <a:pt x="211" y="43"/>
                    <a:pt x="208" y="41"/>
                    <a:pt x="205" y="41"/>
                  </a:cubicBezTo>
                  <a:cubicBezTo>
                    <a:pt x="202" y="41"/>
                    <a:pt x="199" y="43"/>
                    <a:pt x="198" y="46"/>
                  </a:cubicBezTo>
                  <a:cubicBezTo>
                    <a:pt x="141" y="160"/>
                    <a:pt x="141" y="160"/>
                    <a:pt x="141" y="160"/>
                  </a:cubicBezTo>
                  <a:cubicBezTo>
                    <a:pt x="139" y="162"/>
                    <a:pt x="140" y="165"/>
                    <a:pt x="141" y="167"/>
                  </a:cubicBezTo>
                  <a:cubicBezTo>
                    <a:pt x="142" y="170"/>
                    <a:pt x="145" y="171"/>
                    <a:pt x="148" y="171"/>
                  </a:cubicBezTo>
                  <a:close/>
                  <a:moveTo>
                    <a:pt x="205" y="67"/>
                  </a:moveTo>
                  <a:cubicBezTo>
                    <a:pt x="249" y="155"/>
                    <a:pt x="249" y="155"/>
                    <a:pt x="249" y="155"/>
                  </a:cubicBezTo>
                  <a:cubicBezTo>
                    <a:pt x="161" y="155"/>
                    <a:pt x="161" y="155"/>
                    <a:pt x="161" y="155"/>
                  </a:cubicBezTo>
                  <a:lnTo>
                    <a:pt x="205" y="67"/>
                  </a:lnTo>
                  <a:close/>
                  <a:moveTo>
                    <a:pt x="309" y="333"/>
                  </a:moveTo>
                  <a:cubicBezTo>
                    <a:pt x="311" y="334"/>
                    <a:pt x="313" y="335"/>
                    <a:pt x="315" y="335"/>
                  </a:cubicBezTo>
                  <a:cubicBezTo>
                    <a:pt x="317" y="335"/>
                    <a:pt x="319" y="334"/>
                    <a:pt x="320" y="333"/>
                  </a:cubicBezTo>
                  <a:cubicBezTo>
                    <a:pt x="352" y="302"/>
                    <a:pt x="352" y="302"/>
                    <a:pt x="352" y="302"/>
                  </a:cubicBezTo>
                  <a:cubicBezTo>
                    <a:pt x="352" y="302"/>
                    <a:pt x="352" y="301"/>
                    <a:pt x="352" y="301"/>
                  </a:cubicBezTo>
                  <a:cubicBezTo>
                    <a:pt x="352" y="301"/>
                    <a:pt x="352" y="301"/>
                    <a:pt x="353" y="300"/>
                  </a:cubicBezTo>
                  <a:cubicBezTo>
                    <a:pt x="353" y="300"/>
                    <a:pt x="353" y="300"/>
                    <a:pt x="353" y="300"/>
                  </a:cubicBezTo>
                  <a:cubicBezTo>
                    <a:pt x="353" y="300"/>
                    <a:pt x="353" y="299"/>
                    <a:pt x="353" y="299"/>
                  </a:cubicBezTo>
                  <a:cubicBezTo>
                    <a:pt x="354" y="299"/>
                    <a:pt x="354" y="298"/>
                    <a:pt x="354" y="298"/>
                  </a:cubicBezTo>
                  <a:cubicBezTo>
                    <a:pt x="354" y="298"/>
                    <a:pt x="354" y="298"/>
                    <a:pt x="354" y="297"/>
                  </a:cubicBezTo>
                  <a:cubicBezTo>
                    <a:pt x="354" y="297"/>
                    <a:pt x="354" y="297"/>
                    <a:pt x="354" y="296"/>
                  </a:cubicBezTo>
                  <a:cubicBezTo>
                    <a:pt x="354" y="296"/>
                    <a:pt x="354" y="296"/>
                    <a:pt x="354" y="296"/>
                  </a:cubicBezTo>
                  <a:cubicBezTo>
                    <a:pt x="354" y="296"/>
                    <a:pt x="354" y="296"/>
                    <a:pt x="354" y="296"/>
                  </a:cubicBezTo>
                  <a:cubicBezTo>
                    <a:pt x="354" y="295"/>
                    <a:pt x="354" y="295"/>
                    <a:pt x="354" y="294"/>
                  </a:cubicBezTo>
                  <a:cubicBezTo>
                    <a:pt x="354" y="294"/>
                    <a:pt x="354" y="294"/>
                    <a:pt x="354" y="294"/>
                  </a:cubicBezTo>
                  <a:cubicBezTo>
                    <a:pt x="354" y="293"/>
                    <a:pt x="354" y="293"/>
                    <a:pt x="353" y="293"/>
                  </a:cubicBezTo>
                  <a:cubicBezTo>
                    <a:pt x="353" y="293"/>
                    <a:pt x="353" y="292"/>
                    <a:pt x="353" y="292"/>
                  </a:cubicBezTo>
                  <a:cubicBezTo>
                    <a:pt x="353" y="292"/>
                    <a:pt x="353" y="292"/>
                    <a:pt x="353" y="291"/>
                  </a:cubicBezTo>
                  <a:cubicBezTo>
                    <a:pt x="352" y="291"/>
                    <a:pt x="352" y="291"/>
                    <a:pt x="352" y="290"/>
                  </a:cubicBezTo>
                  <a:cubicBezTo>
                    <a:pt x="320" y="259"/>
                    <a:pt x="320" y="259"/>
                    <a:pt x="320" y="259"/>
                  </a:cubicBezTo>
                  <a:cubicBezTo>
                    <a:pt x="317" y="256"/>
                    <a:pt x="312" y="256"/>
                    <a:pt x="309" y="259"/>
                  </a:cubicBezTo>
                  <a:cubicBezTo>
                    <a:pt x="306" y="262"/>
                    <a:pt x="306" y="267"/>
                    <a:pt x="309" y="270"/>
                  </a:cubicBezTo>
                  <a:cubicBezTo>
                    <a:pt x="327" y="288"/>
                    <a:pt x="327" y="288"/>
                    <a:pt x="327" y="288"/>
                  </a:cubicBezTo>
                  <a:cubicBezTo>
                    <a:pt x="148" y="288"/>
                    <a:pt x="148" y="288"/>
                    <a:pt x="148" y="288"/>
                  </a:cubicBezTo>
                  <a:cubicBezTo>
                    <a:pt x="143" y="288"/>
                    <a:pt x="140" y="291"/>
                    <a:pt x="140" y="296"/>
                  </a:cubicBezTo>
                  <a:cubicBezTo>
                    <a:pt x="140" y="300"/>
                    <a:pt x="143" y="304"/>
                    <a:pt x="148" y="304"/>
                  </a:cubicBezTo>
                  <a:cubicBezTo>
                    <a:pt x="327" y="304"/>
                    <a:pt x="327" y="304"/>
                    <a:pt x="327" y="304"/>
                  </a:cubicBezTo>
                  <a:cubicBezTo>
                    <a:pt x="309" y="322"/>
                    <a:pt x="309" y="322"/>
                    <a:pt x="309" y="322"/>
                  </a:cubicBezTo>
                  <a:cubicBezTo>
                    <a:pt x="306" y="325"/>
                    <a:pt x="306" y="330"/>
                    <a:pt x="309" y="333"/>
                  </a:cubicBezTo>
                  <a:close/>
                  <a:moveTo>
                    <a:pt x="354" y="208"/>
                  </a:moveTo>
                  <a:cubicBezTo>
                    <a:pt x="354" y="208"/>
                    <a:pt x="354" y="207"/>
                    <a:pt x="354" y="207"/>
                  </a:cubicBezTo>
                  <a:cubicBezTo>
                    <a:pt x="354" y="207"/>
                    <a:pt x="354" y="206"/>
                    <a:pt x="354" y="206"/>
                  </a:cubicBezTo>
                  <a:cubicBezTo>
                    <a:pt x="354" y="206"/>
                    <a:pt x="354" y="206"/>
                    <a:pt x="353" y="205"/>
                  </a:cubicBezTo>
                  <a:cubicBezTo>
                    <a:pt x="353" y="205"/>
                    <a:pt x="353" y="205"/>
                    <a:pt x="353" y="204"/>
                  </a:cubicBezTo>
                  <a:cubicBezTo>
                    <a:pt x="353" y="204"/>
                    <a:pt x="353" y="204"/>
                    <a:pt x="353" y="204"/>
                  </a:cubicBezTo>
                  <a:cubicBezTo>
                    <a:pt x="352" y="204"/>
                    <a:pt x="352" y="203"/>
                    <a:pt x="352" y="203"/>
                  </a:cubicBezTo>
                  <a:cubicBezTo>
                    <a:pt x="320" y="172"/>
                    <a:pt x="320" y="172"/>
                    <a:pt x="320" y="172"/>
                  </a:cubicBezTo>
                  <a:cubicBezTo>
                    <a:pt x="317" y="168"/>
                    <a:pt x="312" y="168"/>
                    <a:pt x="309" y="172"/>
                  </a:cubicBezTo>
                  <a:cubicBezTo>
                    <a:pt x="306" y="175"/>
                    <a:pt x="306" y="180"/>
                    <a:pt x="309" y="183"/>
                  </a:cubicBezTo>
                  <a:cubicBezTo>
                    <a:pt x="327" y="201"/>
                    <a:pt x="327" y="201"/>
                    <a:pt x="327" y="201"/>
                  </a:cubicBezTo>
                  <a:cubicBezTo>
                    <a:pt x="148" y="201"/>
                    <a:pt x="148" y="201"/>
                    <a:pt x="148" y="201"/>
                  </a:cubicBezTo>
                  <a:cubicBezTo>
                    <a:pt x="143" y="201"/>
                    <a:pt x="140" y="204"/>
                    <a:pt x="140" y="209"/>
                  </a:cubicBezTo>
                  <a:cubicBezTo>
                    <a:pt x="140" y="213"/>
                    <a:pt x="143" y="217"/>
                    <a:pt x="148" y="217"/>
                  </a:cubicBezTo>
                  <a:cubicBezTo>
                    <a:pt x="327" y="217"/>
                    <a:pt x="327" y="217"/>
                    <a:pt x="327" y="217"/>
                  </a:cubicBezTo>
                  <a:cubicBezTo>
                    <a:pt x="309" y="234"/>
                    <a:pt x="309" y="234"/>
                    <a:pt x="309" y="234"/>
                  </a:cubicBezTo>
                  <a:cubicBezTo>
                    <a:pt x="309" y="234"/>
                    <a:pt x="309" y="234"/>
                    <a:pt x="309" y="234"/>
                  </a:cubicBezTo>
                  <a:cubicBezTo>
                    <a:pt x="306" y="237"/>
                    <a:pt x="306" y="242"/>
                    <a:pt x="309" y="245"/>
                  </a:cubicBezTo>
                  <a:cubicBezTo>
                    <a:pt x="311" y="247"/>
                    <a:pt x="313" y="248"/>
                    <a:pt x="315" y="248"/>
                  </a:cubicBezTo>
                  <a:cubicBezTo>
                    <a:pt x="317" y="248"/>
                    <a:pt x="319" y="247"/>
                    <a:pt x="320" y="245"/>
                  </a:cubicBezTo>
                  <a:cubicBezTo>
                    <a:pt x="352" y="214"/>
                    <a:pt x="352" y="214"/>
                    <a:pt x="352" y="214"/>
                  </a:cubicBezTo>
                  <a:cubicBezTo>
                    <a:pt x="352" y="214"/>
                    <a:pt x="352" y="213"/>
                    <a:pt x="353" y="213"/>
                  </a:cubicBezTo>
                  <a:cubicBezTo>
                    <a:pt x="353" y="213"/>
                    <a:pt x="353" y="213"/>
                    <a:pt x="353" y="213"/>
                  </a:cubicBezTo>
                  <a:cubicBezTo>
                    <a:pt x="353" y="212"/>
                    <a:pt x="353" y="212"/>
                    <a:pt x="353" y="212"/>
                  </a:cubicBezTo>
                  <a:cubicBezTo>
                    <a:pt x="354" y="211"/>
                    <a:pt x="354" y="211"/>
                    <a:pt x="354" y="211"/>
                  </a:cubicBezTo>
                  <a:cubicBezTo>
                    <a:pt x="354" y="211"/>
                    <a:pt x="354" y="210"/>
                    <a:pt x="354" y="210"/>
                  </a:cubicBezTo>
                  <a:cubicBezTo>
                    <a:pt x="354" y="210"/>
                    <a:pt x="354" y="209"/>
                    <a:pt x="354" y="209"/>
                  </a:cubicBezTo>
                  <a:cubicBezTo>
                    <a:pt x="354" y="209"/>
                    <a:pt x="354" y="209"/>
                    <a:pt x="354" y="209"/>
                  </a:cubicBezTo>
                  <a:cubicBezTo>
                    <a:pt x="354" y="208"/>
                    <a:pt x="354" y="208"/>
                    <a:pt x="354" y="208"/>
                  </a:cubicBezTo>
                  <a:close/>
                  <a:moveTo>
                    <a:pt x="270" y="340"/>
                  </a:moveTo>
                  <a:cubicBezTo>
                    <a:pt x="270" y="335"/>
                    <a:pt x="266" y="332"/>
                    <a:pt x="262" y="332"/>
                  </a:cubicBezTo>
                  <a:cubicBezTo>
                    <a:pt x="83" y="332"/>
                    <a:pt x="83" y="332"/>
                    <a:pt x="83" y="332"/>
                  </a:cubicBezTo>
                  <a:cubicBezTo>
                    <a:pt x="100" y="314"/>
                    <a:pt x="100" y="314"/>
                    <a:pt x="100" y="314"/>
                  </a:cubicBezTo>
                  <a:cubicBezTo>
                    <a:pt x="104" y="311"/>
                    <a:pt x="104" y="306"/>
                    <a:pt x="100" y="303"/>
                  </a:cubicBezTo>
                  <a:cubicBezTo>
                    <a:pt x="97" y="300"/>
                    <a:pt x="92" y="300"/>
                    <a:pt x="89" y="303"/>
                  </a:cubicBezTo>
                  <a:cubicBezTo>
                    <a:pt x="58" y="334"/>
                    <a:pt x="58" y="334"/>
                    <a:pt x="58" y="334"/>
                  </a:cubicBezTo>
                  <a:cubicBezTo>
                    <a:pt x="57" y="334"/>
                    <a:pt x="57" y="335"/>
                    <a:pt x="57" y="335"/>
                  </a:cubicBezTo>
                  <a:cubicBezTo>
                    <a:pt x="57" y="335"/>
                    <a:pt x="57" y="336"/>
                    <a:pt x="57" y="336"/>
                  </a:cubicBezTo>
                  <a:cubicBezTo>
                    <a:pt x="56" y="336"/>
                    <a:pt x="56" y="336"/>
                    <a:pt x="56" y="337"/>
                  </a:cubicBezTo>
                  <a:cubicBezTo>
                    <a:pt x="56" y="337"/>
                    <a:pt x="56" y="337"/>
                    <a:pt x="56" y="337"/>
                  </a:cubicBezTo>
                  <a:cubicBezTo>
                    <a:pt x="56" y="338"/>
                    <a:pt x="56" y="338"/>
                    <a:pt x="56" y="338"/>
                  </a:cubicBezTo>
                  <a:cubicBezTo>
                    <a:pt x="56" y="339"/>
                    <a:pt x="56" y="339"/>
                    <a:pt x="56" y="339"/>
                  </a:cubicBezTo>
                  <a:cubicBezTo>
                    <a:pt x="56" y="339"/>
                    <a:pt x="55" y="340"/>
                    <a:pt x="55" y="340"/>
                  </a:cubicBezTo>
                  <a:cubicBezTo>
                    <a:pt x="55" y="340"/>
                    <a:pt x="56" y="340"/>
                    <a:pt x="56" y="340"/>
                  </a:cubicBezTo>
                  <a:cubicBezTo>
                    <a:pt x="56" y="340"/>
                    <a:pt x="56" y="341"/>
                    <a:pt x="56" y="341"/>
                  </a:cubicBezTo>
                  <a:cubicBezTo>
                    <a:pt x="56" y="341"/>
                    <a:pt x="56" y="342"/>
                    <a:pt x="56" y="342"/>
                  </a:cubicBezTo>
                  <a:cubicBezTo>
                    <a:pt x="56" y="342"/>
                    <a:pt x="56" y="342"/>
                    <a:pt x="56" y="343"/>
                  </a:cubicBezTo>
                  <a:cubicBezTo>
                    <a:pt x="56" y="343"/>
                    <a:pt x="56" y="343"/>
                    <a:pt x="57" y="343"/>
                  </a:cubicBezTo>
                  <a:cubicBezTo>
                    <a:pt x="57" y="344"/>
                    <a:pt x="57" y="344"/>
                    <a:pt x="57" y="344"/>
                  </a:cubicBezTo>
                  <a:cubicBezTo>
                    <a:pt x="57" y="344"/>
                    <a:pt x="57" y="345"/>
                    <a:pt x="58" y="345"/>
                  </a:cubicBezTo>
                  <a:cubicBezTo>
                    <a:pt x="58" y="345"/>
                    <a:pt x="58" y="345"/>
                    <a:pt x="58" y="345"/>
                  </a:cubicBezTo>
                  <a:cubicBezTo>
                    <a:pt x="89" y="377"/>
                    <a:pt x="89" y="377"/>
                    <a:pt x="89" y="377"/>
                  </a:cubicBezTo>
                  <a:cubicBezTo>
                    <a:pt x="91" y="378"/>
                    <a:pt x="93" y="379"/>
                    <a:pt x="95" y="379"/>
                  </a:cubicBezTo>
                  <a:cubicBezTo>
                    <a:pt x="97" y="379"/>
                    <a:pt x="99" y="378"/>
                    <a:pt x="100" y="377"/>
                  </a:cubicBezTo>
                  <a:cubicBezTo>
                    <a:pt x="104" y="373"/>
                    <a:pt x="104" y="368"/>
                    <a:pt x="100" y="365"/>
                  </a:cubicBezTo>
                  <a:cubicBezTo>
                    <a:pt x="83" y="348"/>
                    <a:pt x="83" y="348"/>
                    <a:pt x="83" y="348"/>
                  </a:cubicBezTo>
                  <a:cubicBezTo>
                    <a:pt x="262" y="348"/>
                    <a:pt x="262" y="348"/>
                    <a:pt x="262" y="348"/>
                  </a:cubicBezTo>
                  <a:cubicBezTo>
                    <a:pt x="266" y="348"/>
                    <a:pt x="270" y="344"/>
                    <a:pt x="270" y="340"/>
                  </a:cubicBezTo>
                  <a:close/>
                  <a:moveTo>
                    <a:pt x="100" y="215"/>
                  </a:moveTo>
                  <a:cubicBezTo>
                    <a:pt x="97" y="212"/>
                    <a:pt x="92" y="212"/>
                    <a:pt x="89" y="215"/>
                  </a:cubicBezTo>
                  <a:cubicBezTo>
                    <a:pt x="58" y="246"/>
                    <a:pt x="58" y="246"/>
                    <a:pt x="58" y="246"/>
                  </a:cubicBezTo>
                  <a:cubicBezTo>
                    <a:pt x="57" y="247"/>
                    <a:pt x="57" y="247"/>
                    <a:pt x="57" y="248"/>
                  </a:cubicBezTo>
                  <a:cubicBezTo>
                    <a:pt x="57" y="248"/>
                    <a:pt x="57" y="248"/>
                    <a:pt x="57" y="248"/>
                  </a:cubicBezTo>
                  <a:cubicBezTo>
                    <a:pt x="56" y="248"/>
                    <a:pt x="56" y="249"/>
                    <a:pt x="56" y="249"/>
                  </a:cubicBezTo>
                  <a:cubicBezTo>
                    <a:pt x="56" y="249"/>
                    <a:pt x="56" y="249"/>
                    <a:pt x="56" y="250"/>
                  </a:cubicBezTo>
                  <a:cubicBezTo>
                    <a:pt x="56" y="250"/>
                    <a:pt x="56" y="250"/>
                    <a:pt x="56" y="251"/>
                  </a:cubicBezTo>
                  <a:cubicBezTo>
                    <a:pt x="56" y="251"/>
                    <a:pt x="56" y="251"/>
                    <a:pt x="56" y="252"/>
                  </a:cubicBezTo>
                  <a:cubicBezTo>
                    <a:pt x="56" y="252"/>
                    <a:pt x="55" y="252"/>
                    <a:pt x="55" y="252"/>
                  </a:cubicBezTo>
                  <a:cubicBezTo>
                    <a:pt x="55" y="252"/>
                    <a:pt x="56" y="253"/>
                    <a:pt x="56" y="253"/>
                  </a:cubicBezTo>
                  <a:cubicBezTo>
                    <a:pt x="56" y="253"/>
                    <a:pt x="56" y="253"/>
                    <a:pt x="56" y="254"/>
                  </a:cubicBezTo>
                  <a:cubicBezTo>
                    <a:pt x="56" y="254"/>
                    <a:pt x="56" y="254"/>
                    <a:pt x="56" y="255"/>
                  </a:cubicBezTo>
                  <a:cubicBezTo>
                    <a:pt x="56" y="255"/>
                    <a:pt x="56" y="255"/>
                    <a:pt x="56" y="255"/>
                  </a:cubicBezTo>
                  <a:cubicBezTo>
                    <a:pt x="56" y="256"/>
                    <a:pt x="56" y="256"/>
                    <a:pt x="57" y="256"/>
                  </a:cubicBezTo>
                  <a:cubicBezTo>
                    <a:pt x="57" y="256"/>
                    <a:pt x="57" y="257"/>
                    <a:pt x="57" y="257"/>
                  </a:cubicBezTo>
                  <a:cubicBezTo>
                    <a:pt x="57" y="257"/>
                    <a:pt x="57" y="258"/>
                    <a:pt x="58" y="258"/>
                  </a:cubicBezTo>
                  <a:cubicBezTo>
                    <a:pt x="89" y="289"/>
                    <a:pt x="89" y="289"/>
                    <a:pt x="89" y="289"/>
                  </a:cubicBezTo>
                  <a:cubicBezTo>
                    <a:pt x="91" y="291"/>
                    <a:pt x="93" y="291"/>
                    <a:pt x="95" y="291"/>
                  </a:cubicBezTo>
                  <a:cubicBezTo>
                    <a:pt x="97" y="291"/>
                    <a:pt x="99" y="291"/>
                    <a:pt x="100" y="289"/>
                  </a:cubicBezTo>
                  <a:cubicBezTo>
                    <a:pt x="104" y="286"/>
                    <a:pt x="104" y="281"/>
                    <a:pt x="100" y="278"/>
                  </a:cubicBezTo>
                  <a:cubicBezTo>
                    <a:pt x="100" y="278"/>
                    <a:pt x="100" y="278"/>
                    <a:pt x="100" y="278"/>
                  </a:cubicBezTo>
                  <a:cubicBezTo>
                    <a:pt x="83" y="260"/>
                    <a:pt x="83" y="260"/>
                    <a:pt x="83" y="260"/>
                  </a:cubicBezTo>
                  <a:cubicBezTo>
                    <a:pt x="262" y="260"/>
                    <a:pt x="262" y="260"/>
                    <a:pt x="262" y="260"/>
                  </a:cubicBezTo>
                  <a:cubicBezTo>
                    <a:pt x="266" y="260"/>
                    <a:pt x="270" y="257"/>
                    <a:pt x="270" y="252"/>
                  </a:cubicBezTo>
                  <a:cubicBezTo>
                    <a:pt x="270" y="248"/>
                    <a:pt x="266" y="244"/>
                    <a:pt x="262" y="244"/>
                  </a:cubicBezTo>
                  <a:cubicBezTo>
                    <a:pt x="83" y="244"/>
                    <a:pt x="83" y="244"/>
                    <a:pt x="83" y="244"/>
                  </a:cubicBezTo>
                  <a:cubicBezTo>
                    <a:pt x="100" y="227"/>
                    <a:pt x="100" y="227"/>
                    <a:pt x="100" y="227"/>
                  </a:cubicBezTo>
                  <a:cubicBezTo>
                    <a:pt x="104" y="223"/>
                    <a:pt x="104" y="218"/>
                    <a:pt x="100" y="21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7" name="Text Box 5">
              <a:extLst>
                <a:ext uri="{FF2B5EF4-FFF2-40B4-BE49-F238E27FC236}">
                  <a16:creationId xmlns:a16="http://schemas.microsoft.com/office/drawing/2014/main" id="{5F910CEF-382C-4665-A8F0-B2158D54EE3D}"/>
                </a:ext>
              </a:extLst>
            </p:cNvPr>
            <p:cNvSpPr txBox="1">
              <a:spLocks noChangeAspect="1" noChangeArrowheads="1"/>
            </p:cNvSpPr>
            <p:nvPr/>
          </p:nvSpPr>
          <p:spPr bwMode="auto">
            <a:xfrm>
              <a:off x="2389703" y="5374544"/>
              <a:ext cx="423754" cy="109906"/>
            </a:xfrm>
            <a:prstGeom prst="rect">
              <a:avLst/>
            </a:prstGeom>
            <a:noFill/>
            <a:ln>
              <a:noFill/>
            </a:ln>
            <a:extLst/>
          </p:spPr>
          <p:txBody>
            <a:bodyPr lIns="0" tIns="0" rIns="0" bIns="0" anchor="ctr">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lnSpc>
                  <a:spcPct val="80000"/>
                </a:lnSpc>
              </a:pPr>
              <a:r>
                <a:rPr lang="sv-SE" sz="1050" dirty="0">
                  <a:solidFill>
                    <a:schemeClr val="accent1"/>
                  </a:solidFill>
                  <a:ea typeface="MS PGothic" pitchFamily="34" charset="-128"/>
                </a:rPr>
                <a:t>ePDG</a:t>
              </a:r>
            </a:p>
          </p:txBody>
        </p:sp>
      </p:grpSp>
      <p:sp>
        <p:nvSpPr>
          <p:cNvPr id="67" name="Freeform 4">
            <a:extLst>
              <a:ext uri="{FF2B5EF4-FFF2-40B4-BE49-F238E27FC236}">
                <a16:creationId xmlns:a16="http://schemas.microsoft.com/office/drawing/2014/main" id="{93F1B740-345B-4BBD-A245-0421A4CFCC10}"/>
              </a:ext>
            </a:extLst>
          </p:cNvPr>
          <p:cNvSpPr>
            <a:spLocks noChangeAspect="1" noEditPoints="1"/>
          </p:cNvSpPr>
          <p:nvPr/>
        </p:nvSpPr>
        <p:spPr bwMode="auto">
          <a:xfrm>
            <a:off x="5640370" y="4397610"/>
            <a:ext cx="224076" cy="402329"/>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433D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cxnSp>
        <p:nvCxnSpPr>
          <p:cNvPr id="77" name="Straight Connector 76">
            <a:extLst>
              <a:ext uri="{FF2B5EF4-FFF2-40B4-BE49-F238E27FC236}">
                <a16:creationId xmlns:a16="http://schemas.microsoft.com/office/drawing/2014/main" id="{72950824-42E1-42AB-A47E-05DADCFC15E0}"/>
              </a:ext>
            </a:extLst>
          </p:cNvPr>
          <p:cNvCxnSpPr>
            <a:cxnSpLocks/>
          </p:cNvCxnSpPr>
          <p:nvPr/>
        </p:nvCxnSpPr>
        <p:spPr bwMode="auto">
          <a:xfrm flipV="1">
            <a:off x="8804165" y="3176448"/>
            <a:ext cx="0" cy="484986"/>
          </a:xfrm>
          <a:prstGeom prst="line">
            <a:avLst/>
          </a:prstGeom>
          <a:solidFill>
            <a:schemeClr val="accent1"/>
          </a:solidFill>
          <a:ln w="12700" cap="flat" cmpd="sng" algn="ctr">
            <a:solidFill>
              <a:schemeClr val="tx1"/>
            </a:solidFill>
            <a:prstDash val="solid"/>
            <a:round/>
            <a:headEnd type="none" w="med" len="med"/>
            <a:tailEnd type="triangle"/>
          </a:ln>
          <a:effectLst/>
        </p:spPr>
      </p:cxnSp>
      <p:sp>
        <p:nvSpPr>
          <p:cNvPr id="87" name="Oval 86">
            <a:extLst>
              <a:ext uri="{FF2B5EF4-FFF2-40B4-BE49-F238E27FC236}">
                <a16:creationId xmlns:a16="http://schemas.microsoft.com/office/drawing/2014/main" id="{3C711717-D58B-4112-8D77-4A369D9ECF6B}"/>
              </a:ext>
            </a:extLst>
          </p:cNvPr>
          <p:cNvSpPr/>
          <p:nvPr/>
        </p:nvSpPr>
        <p:spPr bwMode="auto">
          <a:xfrm>
            <a:off x="8106832" y="4277855"/>
            <a:ext cx="270813" cy="240581"/>
          </a:xfrm>
          <a:prstGeom prst="ellipse">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ctr" defTabSz="914400" rtl="0" eaLnBrk="1" fontAlgn="base" latinLnBrk="0" hangingPunct="1">
              <a:lnSpc>
                <a:spcPct val="85000"/>
              </a:lnSpc>
              <a:spcAft>
                <a:spcPct val="0"/>
              </a:spcAft>
              <a:buClrTx/>
              <a:buSzTx/>
              <a:tabLst/>
            </a:pPr>
            <a:r>
              <a:rPr kumimoji="0" lang="en-US" sz="1400" b="1" i="0" u="none" strike="noStrike" cap="none" normalizeH="0" baseline="0" dirty="0">
                <a:ln>
                  <a:noFill/>
                </a:ln>
                <a:effectLst/>
                <a:latin typeface="+mn-lt"/>
              </a:rPr>
              <a:t>2</a:t>
            </a:r>
          </a:p>
        </p:txBody>
      </p:sp>
      <p:sp>
        <p:nvSpPr>
          <p:cNvPr id="88" name="Oval 87">
            <a:extLst>
              <a:ext uri="{FF2B5EF4-FFF2-40B4-BE49-F238E27FC236}">
                <a16:creationId xmlns:a16="http://schemas.microsoft.com/office/drawing/2014/main" id="{A3E5EB05-3AAF-4BD9-9E92-9397FE5D4DA0}"/>
              </a:ext>
            </a:extLst>
          </p:cNvPr>
          <p:cNvSpPr/>
          <p:nvPr/>
        </p:nvSpPr>
        <p:spPr bwMode="auto">
          <a:xfrm>
            <a:off x="8647143" y="3325407"/>
            <a:ext cx="270813" cy="240581"/>
          </a:xfrm>
          <a:prstGeom prst="ellipse">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algn="ctr" fontAlgn="base">
              <a:lnSpc>
                <a:spcPct val="85000"/>
              </a:lnSpc>
              <a:spcAft>
                <a:spcPct val="0"/>
              </a:spcAft>
            </a:pPr>
            <a:r>
              <a:rPr lang="en-US" sz="1400" b="1" dirty="0"/>
              <a:t>3</a:t>
            </a:r>
          </a:p>
        </p:txBody>
      </p:sp>
      <p:cxnSp>
        <p:nvCxnSpPr>
          <p:cNvPr id="89" name="Straight Connector 88">
            <a:extLst>
              <a:ext uri="{FF2B5EF4-FFF2-40B4-BE49-F238E27FC236}">
                <a16:creationId xmlns:a16="http://schemas.microsoft.com/office/drawing/2014/main" id="{B7034770-FA70-4E92-B870-76915914C184}"/>
              </a:ext>
            </a:extLst>
          </p:cNvPr>
          <p:cNvCxnSpPr>
            <a:cxnSpLocks/>
          </p:cNvCxnSpPr>
          <p:nvPr/>
        </p:nvCxnSpPr>
        <p:spPr bwMode="auto">
          <a:xfrm>
            <a:off x="7832381" y="4788055"/>
            <a:ext cx="2509104" cy="8472"/>
          </a:xfrm>
          <a:prstGeom prst="line">
            <a:avLst/>
          </a:prstGeom>
          <a:solidFill>
            <a:schemeClr val="accent1"/>
          </a:solidFill>
          <a:ln w="12700" cap="flat" cmpd="sng" algn="ctr">
            <a:solidFill>
              <a:schemeClr val="tx1"/>
            </a:solidFill>
            <a:prstDash val="solid"/>
            <a:round/>
            <a:headEnd type="none" w="med" len="med"/>
            <a:tailEnd type="triangle"/>
          </a:ln>
          <a:effectLst/>
        </p:spPr>
      </p:cxnSp>
      <p:sp>
        <p:nvSpPr>
          <p:cNvPr id="97" name="Oval 96">
            <a:extLst>
              <a:ext uri="{FF2B5EF4-FFF2-40B4-BE49-F238E27FC236}">
                <a16:creationId xmlns:a16="http://schemas.microsoft.com/office/drawing/2014/main" id="{F4A8FCE5-FF8E-4429-8DF9-CC170D19681D}"/>
              </a:ext>
            </a:extLst>
          </p:cNvPr>
          <p:cNvSpPr/>
          <p:nvPr/>
        </p:nvSpPr>
        <p:spPr bwMode="auto">
          <a:xfrm>
            <a:off x="8929485" y="4679895"/>
            <a:ext cx="270813" cy="240581"/>
          </a:xfrm>
          <a:prstGeom prst="ellipse">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ctr" defTabSz="914400" rtl="0" eaLnBrk="1" fontAlgn="base" latinLnBrk="0" hangingPunct="1">
              <a:lnSpc>
                <a:spcPct val="85000"/>
              </a:lnSpc>
              <a:spcAft>
                <a:spcPct val="0"/>
              </a:spcAft>
              <a:buClrTx/>
              <a:buSzTx/>
              <a:tabLst/>
            </a:pPr>
            <a:r>
              <a:rPr kumimoji="0" lang="en-US" sz="1400" b="1" i="0" u="none" strike="noStrike" cap="none" normalizeH="0" baseline="0" dirty="0">
                <a:ln>
                  <a:noFill/>
                </a:ln>
                <a:effectLst/>
                <a:latin typeface="+mn-lt"/>
              </a:rPr>
              <a:t>4</a:t>
            </a:r>
          </a:p>
        </p:txBody>
      </p:sp>
      <p:cxnSp>
        <p:nvCxnSpPr>
          <p:cNvPr id="98" name="Straight Connector 97">
            <a:extLst>
              <a:ext uri="{FF2B5EF4-FFF2-40B4-BE49-F238E27FC236}">
                <a16:creationId xmlns:a16="http://schemas.microsoft.com/office/drawing/2014/main" id="{A22354E6-81E3-44F9-930E-C7736230CB3B}"/>
              </a:ext>
            </a:extLst>
          </p:cNvPr>
          <p:cNvCxnSpPr>
            <a:cxnSpLocks/>
            <a:stCxn id="41" idx="13"/>
          </p:cNvCxnSpPr>
          <p:nvPr/>
        </p:nvCxnSpPr>
        <p:spPr bwMode="auto">
          <a:xfrm flipH="1" flipV="1">
            <a:off x="9235792" y="4050795"/>
            <a:ext cx="1100710" cy="399028"/>
          </a:xfrm>
          <a:prstGeom prst="line">
            <a:avLst/>
          </a:prstGeom>
          <a:solidFill>
            <a:schemeClr val="accent1"/>
          </a:solidFill>
          <a:ln w="12700" cap="flat" cmpd="sng" algn="ctr">
            <a:solidFill>
              <a:schemeClr val="tx1"/>
            </a:solidFill>
            <a:prstDash val="solid"/>
            <a:round/>
            <a:headEnd type="none" w="med" len="med"/>
            <a:tailEnd type="triangle"/>
          </a:ln>
          <a:effectLst/>
        </p:spPr>
      </p:cxnSp>
      <p:sp>
        <p:nvSpPr>
          <p:cNvPr id="100" name="Oval 99">
            <a:extLst>
              <a:ext uri="{FF2B5EF4-FFF2-40B4-BE49-F238E27FC236}">
                <a16:creationId xmlns:a16="http://schemas.microsoft.com/office/drawing/2014/main" id="{D30228DC-E654-422A-A1B3-CD6B38CBFE2D}"/>
              </a:ext>
            </a:extLst>
          </p:cNvPr>
          <p:cNvSpPr/>
          <p:nvPr/>
        </p:nvSpPr>
        <p:spPr bwMode="auto">
          <a:xfrm>
            <a:off x="9532903" y="4157028"/>
            <a:ext cx="270813" cy="240581"/>
          </a:xfrm>
          <a:prstGeom prst="ellipse">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ctr" defTabSz="914400" rtl="0" eaLnBrk="1" fontAlgn="base" latinLnBrk="0" hangingPunct="1">
              <a:lnSpc>
                <a:spcPct val="85000"/>
              </a:lnSpc>
              <a:spcAft>
                <a:spcPct val="0"/>
              </a:spcAft>
              <a:buClrTx/>
              <a:buSzTx/>
              <a:tabLst/>
            </a:pPr>
            <a:r>
              <a:rPr kumimoji="0" lang="en-US" sz="1400" b="1" i="0" u="none" strike="noStrike" cap="none" normalizeH="0" baseline="0" dirty="0">
                <a:ln>
                  <a:noFill/>
                </a:ln>
                <a:effectLst/>
                <a:latin typeface="+mn-lt"/>
              </a:rPr>
              <a:t>5</a:t>
            </a:r>
          </a:p>
        </p:txBody>
      </p:sp>
      <p:sp>
        <p:nvSpPr>
          <p:cNvPr id="101" name="Oval 100">
            <a:extLst>
              <a:ext uri="{FF2B5EF4-FFF2-40B4-BE49-F238E27FC236}">
                <a16:creationId xmlns:a16="http://schemas.microsoft.com/office/drawing/2014/main" id="{65A5DD0E-E76B-4957-B773-29497268D0E5}"/>
              </a:ext>
            </a:extLst>
          </p:cNvPr>
          <p:cNvSpPr/>
          <p:nvPr/>
        </p:nvSpPr>
        <p:spPr bwMode="auto">
          <a:xfrm>
            <a:off x="8929485" y="3333780"/>
            <a:ext cx="270813" cy="240581"/>
          </a:xfrm>
          <a:prstGeom prst="ellipse">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ctr" defTabSz="914400" rtl="0" eaLnBrk="1" fontAlgn="base" latinLnBrk="0" hangingPunct="1">
              <a:lnSpc>
                <a:spcPct val="85000"/>
              </a:lnSpc>
              <a:spcAft>
                <a:spcPct val="0"/>
              </a:spcAft>
              <a:buClrTx/>
              <a:buSzTx/>
              <a:tabLst/>
            </a:pPr>
            <a:r>
              <a:rPr kumimoji="0" lang="en-US" sz="1400" b="1" i="0" u="none" strike="noStrike" cap="none" normalizeH="0" baseline="0" dirty="0">
                <a:ln>
                  <a:noFill/>
                </a:ln>
                <a:effectLst/>
                <a:latin typeface="+mn-lt"/>
              </a:rPr>
              <a:t>6</a:t>
            </a:r>
          </a:p>
        </p:txBody>
      </p:sp>
      <p:cxnSp>
        <p:nvCxnSpPr>
          <p:cNvPr id="102" name="Straight Connector 101">
            <a:extLst>
              <a:ext uri="{FF2B5EF4-FFF2-40B4-BE49-F238E27FC236}">
                <a16:creationId xmlns:a16="http://schemas.microsoft.com/office/drawing/2014/main" id="{3D370007-DFEC-4E13-932C-7CE84A9CE90A}"/>
              </a:ext>
            </a:extLst>
          </p:cNvPr>
          <p:cNvCxnSpPr>
            <a:cxnSpLocks/>
          </p:cNvCxnSpPr>
          <p:nvPr/>
        </p:nvCxnSpPr>
        <p:spPr bwMode="auto">
          <a:xfrm flipV="1">
            <a:off x="8990394" y="3176448"/>
            <a:ext cx="0" cy="484986"/>
          </a:xfrm>
          <a:prstGeom prst="line">
            <a:avLst/>
          </a:prstGeom>
          <a:solidFill>
            <a:schemeClr val="accent1"/>
          </a:solidFill>
          <a:ln w="12700" cap="flat" cmpd="sng" algn="ctr">
            <a:solidFill>
              <a:schemeClr val="tx1"/>
            </a:solidFill>
            <a:prstDash val="solid"/>
            <a:round/>
            <a:headEnd type="none" w="med" len="med"/>
            <a:tailEnd type="triangle"/>
          </a:ln>
          <a:effectLst/>
        </p:spPr>
      </p:cxnSp>
      <p:sp>
        <p:nvSpPr>
          <p:cNvPr id="111" name="Rectangle 60">
            <a:extLst>
              <a:ext uri="{FF2B5EF4-FFF2-40B4-BE49-F238E27FC236}">
                <a16:creationId xmlns:a16="http://schemas.microsoft.com/office/drawing/2014/main" id="{B6E4EBE8-BA5B-4ECF-8248-EC3E8E340090}"/>
              </a:ext>
            </a:extLst>
          </p:cNvPr>
          <p:cNvSpPr>
            <a:spLocks noChangeArrowheads="1"/>
          </p:cNvSpPr>
          <p:nvPr/>
        </p:nvSpPr>
        <p:spPr bwMode="auto">
          <a:xfrm>
            <a:off x="9533406" y="3902419"/>
            <a:ext cx="556054" cy="292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400" b="1" dirty="0">
                <a:solidFill>
                  <a:srgbClr val="FF0000"/>
                </a:solidFill>
                <a:ea typeface="SimSun" charset="-122"/>
              </a:rPr>
              <a:t>S6b</a:t>
            </a:r>
          </a:p>
        </p:txBody>
      </p:sp>
      <p:sp>
        <p:nvSpPr>
          <p:cNvPr id="112" name="Rectangle 60">
            <a:extLst>
              <a:ext uri="{FF2B5EF4-FFF2-40B4-BE49-F238E27FC236}">
                <a16:creationId xmlns:a16="http://schemas.microsoft.com/office/drawing/2014/main" id="{EE0AF220-1549-4E84-A0CC-72379EC010D9}"/>
              </a:ext>
            </a:extLst>
          </p:cNvPr>
          <p:cNvSpPr>
            <a:spLocks noChangeArrowheads="1"/>
          </p:cNvSpPr>
          <p:nvPr/>
        </p:nvSpPr>
        <p:spPr bwMode="auto">
          <a:xfrm>
            <a:off x="9219471" y="3235304"/>
            <a:ext cx="556054" cy="263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200" dirty="0" err="1">
                <a:solidFill>
                  <a:srgbClr val="00B0F0"/>
                </a:solidFill>
                <a:ea typeface="SimSun" charset="-122"/>
              </a:rPr>
              <a:t>Swx</a:t>
            </a:r>
            <a:endParaRPr lang="en-US" sz="1200" dirty="0">
              <a:solidFill>
                <a:srgbClr val="00B0F0"/>
              </a:solidFill>
              <a:ea typeface="SimSun" charset="-122"/>
            </a:endParaRPr>
          </a:p>
        </p:txBody>
      </p:sp>
      <p:sp>
        <p:nvSpPr>
          <p:cNvPr id="113" name="Rectangle 60">
            <a:extLst>
              <a:ext uri="{FF2B5EF4-FFF2-40B4-BE49-F238E27FC236}">
                <a16:creationId xmlns:a16="http://schemas.microsoft.com/office/drawing/2014/main" id="{B37E24D1-D631-43B4-B00F-70BC6ACF4849}"/>
              </a:ext>
            </a:extLst>
          </p:cNvPr>
          <p:cNvSpPr>
            <a:spLocks noChangeArrowheads="1"/>
          </p:cNvSpPr>
          <p:nvPr/>
        </p:nvSpPr>
        <p:spPr bwMode="auto">
          <a:xfrm>
            <a:off x="7977911" y="4015461"/>
            <a:ext cx="556054" cy="263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200" dirty="0" err="1">
                <a:solidFill>
                  <a:srgbClr val="00B0F0"/>
                </a:solidFill>
                <a:ea typeface="SimSun" charset="-122"/>
              </a:rPr>
              <a:t>Swm</a:t>
            </a:r>
            <a:endParaRPr lang="en-US" sz="1200" dirty="0">
              <a:solidFill>
                <a:srgbClr val="00B0F0"/>
              </a:solidFill>
              <a:ea typeface="SimSun" charset="-122"/>
            </a:endParaRPr>
          </a:p>
        </p:txBody>
      </p:sp>
      <p:cxnSp>
        <p:nvCxnSpPr>
          <p:cNvPr id="127" name="Straight Connector 126">
            <a:extLst>
              <a:ext uri="{FF2B5EF4-FFF2-40B4-BE49-F238E27FC236}">
                <a16:creationId xmlns:a16="http://schemas.microsoft.com/office/drawing/2014/main" id="{6B4B0D11-65F3-4946-A97C-7D234BFEE57F}"/>
              </a:ext>
            </a:extLst>
          </p:cNvPr>
          <p:cNvCxnSpPr>
            <a:cxnSpLocks/>
          </p:cNvCxnSpPr>
          <p:nvPr/>
        </p:nvCxnSpPr>
        <p:spPr bwMode="auto">
          <a:xfrm flipV="1">
            <a:off x="10580137" y="3136415"/>
            <a:ext cx="0" cy="1126510"/>
          </a:xfrm>
          <a:prstGeom prst="line">
            <a:avLst/>
          </a:prstGeom>
          <a:solidFill>
            <a:schemeClr val="accent1"/>
          </a:solidFill>
          <a:ln w="12700" cap="flat" cmpd="sng" algn="ctr">
            <a:solidFill>
              <a:schemeClr val="accent5"/>
            </a:solidFill>
            <a:prstDash val="dash"/>
            <a:round/>
            <a:headEnd type="none" w="med" len="med"/>
            <a:tailEnd type="none"/>
          </a:ln>
          <a:effectLst/>
        </p:spPr>
      </p:cxnSp>
      <p:sp>
        <p:nvSpPr>
          <p:cNvPr id="130" name="Rectangle 60">
            <a:extLst>
              <a:ext uri="{FF2B5EF4-FFF2-40B4-BE49-F238E27FC236}">
                <a16:creationId xmlns:a16="http://schemas.microsoft.com/office/drawing/2014/main" id="{F3FDF05F-BA83-4CE4-9F3F-5EDD893C97A9}"/>
              </a:ext>
            </a:extLst>
          </p:cNvPr>
          <p:cNvSpPr>
            <a:spLocks noChangeArrowheads="1"/>
          </p:cNvSpPr>
          <p:nvPr/>
        </p:nvSpPr>
        <p:spPr bwMode="auto">
          <a:xfrm>
            <a:off x="10167701" y="3439403"/>
            <a:ext cx="55605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400" b="1" dirty="0">
                <a:solidFill>
                  <a:srgbClr val="FF0000"/>
                </a:solidFill>
                <a:ea typeface="SimSun" charset="-122"/>
              </a:rPr>
              <a:t>N10</a:t>
            </a:r>
          </a:p>
        </p:txBody>
      </p:sp>
      <p:cxnSp>
        <p:nvCxnSpPr>
          <p:cNvPr id="7" name="Straight Connector 6">
            <a:extLst>
              <a:ext uri="{FF2B5EF4-FFF2-40B4-BE49-F238E27FC236}">
                <a16:creationId xmlns:a16="http://schemas.microsoft.com/office/drawing/2014/main" id="{3AE3FE8E-5C9F-4CD0-AB7A-1204AB81BA50}"/>
              </a:ext>
            </a:extLst>
          </p:cNvPr>
          <p:cNvCxnSpPr/>
          <p:nvPr/>
        </p:nvCxnSpPr>
        <p:spPr bwMode="auto">
          <a:xfrm>
            <a:off x="9339804" y="2799396"/>
            <a:ext cx="910251" cy="0"/>
          </a:xfrm>
          <a:prstGeom prst="line">
            <a:avLst/>
          </a:prstGeom>
          <a:solidFill>
            <a:schemeClr val="accent1"/>
          </a:solidFill>
          <a:ln w="12700" cap="flat" cmpd="sng" algn="ctr">
            <a:solidFill>
              <a:schemeClr val="accent5"/>
            </a:solidFill>
            <a:prstDash val="dash"/>
            <a:round/>
            <a:headEnd type="none" w="med" len="med"/>
            <a:tailEnd type="none"/>
          </a:ln>
          <a:effectLst/>
        </p:spPr>
      </p:cxnSp>
      <p:sp>
        <p:nvSpPr>
          <p:cNvPr id="58" name="Oval 57">
            <a:extLst>
              <a:ext uri="{FF2B5EF4-FFF2-40B4-BE49-F238E27FC236}">
                <a16:creationId xmlns:a16="http://schemas.microsoft.com/office/drawing/2014/main" id="{7C71F347-70A4-49B1-95D8-CEF9AD44C9CE}"/>
              </a:ext>
            </a:extLst>
          </p:cNvPr>
          <p:cNvSpPr/>
          <p:nvPr/>
        </p:nvSpPr>
        <p:spPr bwMode="auto">
          <a:xfrm>
            <a:off x="5977397" y="4479127"/>
            <a:ext cx="270813" cy="240581"/>
          </a:xfrm>
          <a:prstGeom prst="ellipse">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ctr" defTabSz="914400" rtl="0" eaLnBrk="1" fontAlgn="base" latinLnBrk="0" hangingPunct="1">
              <a:lnSpc>
                <a:spcPct val="85000"/>
              </a:lnSpc>
              <a:spcAft>
                <a:spcPct val="0"/>
              </a:spcAft>
              <a:buClrTx/>
              <a:buSzTx/>
              <a:tabLst/>
            </a:pPr>
            <a:r>
              <a:rPr kumimoji="0" lang="en-US" sz="1400" b="1" i="0" u="none" strike="noStrike" cap="none" normalizeH="0" baseline="0" dirty="0">
                <a:ln>
                  <a:noFill/>
                </a:ln>
                <a:effectLst/>
                <a:latin typeface="+mn-lt"/>
              </a:rPr>
              <a:t>1</a:t>
            </a:r>
          </a:p>
        </p:txBody>
      </p:sp>
      <p:sp>
        <p:nvSpPr>
          <p:cNvPr id="18" name="Speech Bubble: Rectangle with Corners Rounded 17">
            <a:extLst>
              <a:ext uri="{FF2B5EF4-FFF2-40B4-BE49-F238E27FC236}">
                <a16:creationId xmlns:a16="http://schemas.microsoft.com/office/drawing/2014/main" id="{A2AAC65C-45EA-4874-85C9-8CD2BDB74F9E}"/>
              </a:ext>
            </a:extLst>
          </p:cNvPr>
          <p:cNvSpPr/>
          <p:nvPr/>
        </p:nvSpPr>
        <p:spPr bwMode="auto">
          <a:xfrm>
            <a:off x="5731073" y="2503686"/>
            <a:ext cx="1918742" cy="433536"/>
          </a:xfrm>
          <a:prstGeom prst="wedgeRoundRectCallout">
            <a:avLst>
              <a:gd name="adj1" fmla="val -2004"/>
              <a:gd name="adj2" fmla="val 70093"/>
              <a:gd name="adj3" fmla="val 16667"/>
            </a:avLst>
          </a:prstGeom>
          <a:no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l" defTabSz="914400" rtl="0" eaLnBrk="1" fontAlgn="base" latinLnBrk="0" hangingPunct="1">
              <a:lnSpc>
                <a:spcPct val="100000"/>
              </a:lnSpc>
              <a:spcBef>
                <a:spcPts val="300"/>
              </a:spcBef>
              <a:spcAft>
                <a:spcPct val="0"/>
              </a:spcAft>
              <a:buClrTx/>
              <a:buSzTx/>
              <a:tabLst/>
            </a:pPr>
            <a:r>
              <a:rPr kumimoji="0" lang="en-US" sz="1100" b="0" i="0" u="none" strike="noStrike" cap="none" normalizeH="0" baseline="0" dirty="0">
                <a:ln>
                  <a:noFill/>
                </a:ln>
                <a:effectLst/>
                <a:latin typeface="+mn-lt"/>
              </a:rPr>
              <a:t>Numbers are for message flow on next slide  </a:t>
            </a:r>
          </a:p>
        </p:txBody>
      </p:sp>
      <p:sp>
        <p:nvSpPr>
          <p:cNvPr id="19" name="Rectangle: Rounded Corners 18">
            <a:extLst>
              <a:ext uri="{FF2B5EF4-FFF2-40B4-BE49-F238E27FC236}">
                <a16:creationId xmlns:a16="http://schemas.microsoft.com/office/drawing/2014/main" id="{99002D63-E045-45AC-BC41-BD474D7E3228}"/>
              </a:ext>
            </a:extLst>
          </p:cNvPr>
          <p:cNvSpPr/>
          <p:nvPr/>
        </p:nvSpPr>
        <p:spPr bwMode="auto">
          <a:xfrm>
            <a:off x="5527559" y="2414751"/>
            <a:ext cx="6490524" cy="2860858"/>
          </a:xfrm>
          <a:prstGeom prst="roundRect">
            <a:avLst/>
          </a:prstGeom>
          <a:no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l" defTabSz="914400" rtl="0" eaLnBrk="1" fontAlgn="base" latinLnBrk="0" hangingPunct="1">
              <a:lnSpc>
                <a:spcPct val="100000"/>
              </a:lnSpc>
              <a:spcBef>
                <a:spcPts val="300"/>
              </a:spcBef>
              <a:spcAft>
                <a:spcPct val="0"/>
              </a:spcAft>
              <a:buClrTx/>
              <a:buSzTx/>
              <a:tabLst/>
            </a:pPr>
            <a:endParaRPr kumimoji="0" lang="en-US" sz="1100" b="0" i="0" u="none" strike="noStrike" cap="none" normalizeH="0" baseline="0" dirty="0">
              <a:ln>
                <a:noFill/>
              </a:ln>
              <a:effectLst/>
              <a:latin typeface="+mn-lt"/>
            </a:endParaRPr>
          </a:p>
        </p:txBody>
      </p:sp>
      <p:sp>
        <p:nvSpPr>
          <p:cNvPr id="10" name="Freeform 63">
            <a:extLst>
              <a:ext uri="{FF2B5EF4-FFF2-40B4-BE49-F238E27FC236}">
                <a16:creationId xmlns:a16="http://schemas.microsoft.com/office/drawing/2014/main" id="{870A72CE-17B5-4D00-A9A8-C7D6CD092691}"/>
              </a:ext>
            </a:extLst>
          </p:cNvPr>
          <p:cNvSpPr>
            <a:spLocks noChangeAspect="1" noEditPoints="1"/>
          </p:cNvSpPr>
          <p:nvPr/>
        </p:nvSpPr>
        <p:spPr bwMode="auto">
          <a:xfrm>
            <a:off x="6408967" y="4265958"/>
            <a:ext cx="535655" cy="606142"/>
          </a:xfrm>
          <a:custGeom>
            <a:avLst/>
            <a:gdLst>
              <a:gd name="T0" fmla="*/ 179 w 409"/>
              <a:gd name="T1" fmla="*/ 208 h 589"/>
              <a:gd name="T2" fmla="*/ 181 w 409"/>
              <a:gd name="T3" fmla="*/ 213 h 589"/>
              <a:gd name="T4" fmla="*/ 192 w 409"/>
              <a:gd name="T5" fmla="*/ 213 h 589"/>
              <a:gd name="T6" fmla="*/ 211 w 409"/>
              <a:gd name="T7" fmla="*/ 169 h 589"/>
              <a:gd name="T8" fmla="*/ 192 w 409"/>
              <a:gd name="T9" fmla="*/ 125 h 589"/>
              <a:gd name="T10" fmla="*/ 181 w 409"/>
              <a:gd name="T11" fmla="*/ 125 h 589"/>
              <a:gd name="T12" fmla="*/ 181 w 409"/>
              <a:gd name="T13" fmla="*/ 136 h 589"/>
              <a:gd name="T14" fmla="*/ 195 w 409"/>
              <a:gd name="T15" fmla="*/ 169 h 589"/>
              <a:gd name="T16" fmla="*/ 181 w 409"/>
              <a:gd name="T17" fmla="*/ 202 h 589"/>
              <a:gd name="T18" fmla="*/ 179 w 409"/>
              <a:gd name="T19" fmla="*/ 208 h 589"/>
              <a:gd name="T20" fmla="*/ 401 w 409"/>
              <a:gd name="T21" fmla="*/ 67 h 589"/>
              <a:gd name="T22" fmla="*/ 409 w 409"/>
              <a:gd name="T23" fmla="*/ 59 h 589"/>
              <a:gd name="T24" fmla="*/ 409 w 409"/>
              <a:gd name="T25" fmla="*/ 40 h 589"/>
              <a:gd name="T26" fmla="*/ 369 w 409"/>
              <a:gd name="T27" fmla="*/ 0 h 589"/>
              <a:gd name="T28" fmla="*/ 40 w 409"/>
              <a:gd name="T29" fmla="*/ 0 h 589"/>
              <a:gd name="T30" fmla="*/ 0 w 409"/>
              <a:gd name="T31" fmla="*/ 40 h 589"/>
              <a:gd name="T32" fmla="*/ 0 w 409"/>
              <a:gd name="T33" fmla="*/ 549 h 589"/>
              <a:gd name="T34" fmla="*/ 40 w 409"/>
              <a:gd name="T35" fmla="*/ 589 h 589"/>
              <a:gd name="T36" fmla="*/ 369 w 409"/>
              <a:gd name="T37" fmla="*/ 589 h 589"/>
              <a:gd name="T38" fmla="*/ 409 w 409"/>
              <a:gd name="T39" fmla="*/ 549 h 589"/>
              <a:gd name="T40" fmla="*/ 409 w 409"/>
              <a:gd name="T41" fmla="*/ 91 h 589"/>
              <a:gd name="T42" fmla="*/ 401 w 409"/>
              <a:gd name="T43" fmla="*/ 83 h 589"/>
              <a:gd name="T44" fmla="*/ 393 w 409"/>
              <a:gd name="T45" fmla="*/ 91 h 589"/>
              <a:gd name="T46" fmla="*/ 393 w 409"/>
              <a:gd name="T47" fmla="*/ 549 h 589"/>
              <a:gd name="T48" fmla="*/ 369 w 409"/>
              <a:gd name="T49" fmla="*/ 573 h 589"/>
              <a:gd name="T50" fmla="*/ 40 w 409"/>
              <a:gd name="T51" fmla="*/ 573 h 589"/>
              <a:gd name="T52" fmla="*/ 16 w 409"/>
              <a:gd name="T53" fmla="*/ 549 h 589"/>
              <a:gd name="T54" fmla="*/ 16 w 409"/>
              <a:gd name="T55" fmla="*/ 40 h 589"/>
              <a:gd name="T56" fmla="*/ 40 w 409"/>
              <a:gd name="T57" fmla="*/ 16 h 589"/>
              <a:gd name="T58" fmla="*/ 369 w 409"/>
              <a:gd name="T59" fmla="*/ 16 h 589"/>
              <a:gd name="T60" fmla="*/ 393 w 409"/>
              <a:gd name="T61" fmla="*/ 40 h 589"/>
              <a:gd name="T62" fmla="*/ 393 w 409"/>
              <a:gd name="T63" fmla="*/ 59 h 589"/>
              <a:gd name="T64" fmla="*/ 401 w 409"/>
              <a:gd name="T65" fmla="*/ 67 h 589"/>
              <a:gd name="T66" fmla="*/ 250 w 409"/>
              <a:gd name="T67" fmla="*/ 271 h 589"/>
              <a:gd name="T68" fmla="*/ 293 w 409"/>
              <a:gd name="T69" fmla="*/ 169 h 589"/>
              <a:gd name="T70" fmla="*/ 250 w 409"/>
              <a:gd name="T71" fmla="*/ 67 h 589"/>
              <a:gd name="T72" fmla="*/ 239 w 409"/>
              <a:gd name="T73" fmla="*/ 67 h 589"/>
              <a:gd name="T74" fmla="*/ 239 w 409"/>
              <a:gd name="T75" fmla="*/ 78 h 589"/>
              <a:gd name="T76" fmla="*/ 239 w 409"/>
              <a:gd name="T77" fmla="*/ 78 h 589"/>
              <a:gd name="T78" fmla="*/ 277 w 409"/>
              <a:gd name="T79" fmla="*/ 169 h 589"/>
              <a:gd name="T80" fmla="*/ 239 w 409"/>
              <a:gd name="T81" fmla="*/ 260 h 589"/>
              <a:gd name="T82" fmla="*/ 237 w 409"/>
              <a:gd name="T83" fmla="*/ 266 h 589"/>
              <a:gd name="T84" fmla="*/ 239 w 409"/>
              <a:gd name="T85" fmla="*/ 271 h 589"/>
              <a:gd name="T86" fmla="*/ 250 w 409"/>
              <a:gd name="T87" fmla="*/ 271 h 589"/>
              <a:gd name="T88" fmla="*/ 221 w 409"/>
              <a:gd name="T89" fmla="*/ 242 h 589"/>
              <a:gd name="T90" fmla="*/ 252 w 409"/>
              <a:gd name="T91" fmla="*/ 169 h 589"/>
              <a:gd name="T92" fmla="*/ 221 w 409"/>
              <a:gd name="T93" fmla="*/ 96 h 589"/>
              <a:gd name="T94" fmla="*/ 210 w 409"/>
              <a:gd name="T95" fmla="*/ 96 h 589"/>
              <a:gd name="T96" fmla="*/ 210 w 409"/>
              <a:gd name="T97" fmla="*/ 107 h 589"/>
              <a:gd name="T98" fmla="*/ 210 w 409"/>
              <a:gd name="T99" fmla="*/ 107 h 589"/>
              <a:gd name="T100" fmla="*/ 236 w 409"/>
              <a:gd name="T101" fmla="*/ 169 h 589"/>
              <a:gd name="T102" fmla="*/ 210 w 409"/>
              <a:gd name="T103" fmla="*/ 231 h 589"/>
              <a:gd name="T104" fmla="*/ 208 w 409"/>
              <a:gd name="T105" fmla="*/ 237 h 589"/>
              <a:gd name="T106" fmla="*/ 210 w 409"/>
              <a:gd name="T107" fmla="*/ 242 h 589"/>
              <a:gd name="T108" fmla="*/ 221 w 409"/>
              <a:gd name="T109" fmla="*/ 242 h 589"/>
              <a:gd name="T110" fmla="*/ 123 w 409"/>
              <a:gd name="T111" fmla="*/ 151 h 589"/>
              <a:gd name="T112" fmla="*/ 123 w 409"/>
              <a:gd name="T113" fmla="*/ 187 h 589"/>
              <a:gd name="T114" fmla="*/ 159 w 409"/>
              <a:gd name="T115" fmla="*/ 187 h 589"/>
              <a:gd name="T116" fmla="*/ 159 w 409"/>
              <a:gd name="T117" fmla="*/ 151 h 589"/>
              <a:gd name="T118" fmla="*/ 123 w 409"/>
              <a:gd name="T119" fmla="*/ 151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9" h="589">
                <a:moveTo>
                  <a:pt x="179" y="208"/>
                </a:moveTo>
                <a:cubicBezTo>
                  <a:pt x="179" y="210"/>
                  <a:pt x="180" y="212"/>
                  <a:pt x="181" y="213"/>
                </a:cubicBezTo>
                <a:cubicBezTo>
                  <a:pt x="184" y="217"/>
                  <a:pt x="189" y="217"/>
                  <a:pt x="192" y="213"/>
                </a:cubicBezTo>
                <a:cubicBezTo>
                  <a:pt x="205" y="201"/>
                  <a:pt x="211" y="185"/>
                  <a:pt x="211" y="169"/>
                </a:cubicBezTo>
                <a:cubicBezTo>
                  <a:pt x="211" y="153"/>
                  <a:pt x="205" y="137"/>
                  <a:pt x="192" y="125"/>
                </a:cubicBezTo>
                <a:cubicBezTo>
                  <a:pt x="189" y="121"/>
                  <a:pt x="184" y="121"/>
                  <a:pt x="181" y="125"/>
                </a:cubicBezTo>
                <a:cubicBezTo>
                  <a:pt x="178" y="128"/>
                  <a:pt x="178" y="133"/>
                  <a:pt x="181" y="136"/>
                </a:cubicBezTo>
                <a:cubicBezTo>
                  <a:pt x="190" y="145"/>
                  <a:pt x="195" y="157"/>
                  <a:pt x="195" y="169"/>
                </a:cubicBezTo>
                <a:cubicBezTo>
                  <a:pt x="195" y="181"/>
                  <a:pt x="190" y="193"/>
                  <a:pt x="181" y="202"/>
                </a:cubicBezTo>
                <a:cubicBezTo>
                  <a:pt x="180" y="204"/>
                  <a:pt x="179" y="206"/>
                  <a:pt x="179" y="208"/>
                </a:cubicBezTo>
                <a:close/>
                <a:moveTo>
                  <a:pt x="401" y="67"/>
                </a:moveTo>
                <a:cubicBezTo>
                  <a:pt x="406" y="67"/>
                  <a:pt x="409" y="64"/>
                  <a:pt x="409" y="59"/>
                </a:cubicBezTo>
                <a:cubicBezTo>
                  <a:pt x="409" y="40"/>
                  <a:pt x="409" y="40"/>
                  <a:pt x="409" y="40"/>
                </a:cubicBezTo>
                <a:cubicBezTo>
                  <a:pt x="409" y="18"/>
                  <a:pt x="392"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2" y="589"/>
                  <a:pt x="409" y="571"/>
                  <a:pt x="409" y="549"/>
                </a:cubicBezTo>
                <a:cubicBezTo>
                  <a:pt x="409" y="91"/>
                  <a:pt x="409" y="91"/>
                  <a:pt x="409" y="91"/>
                </a:cubicBezTo>
                <a:cubicBezTo>
                  <a:pt x="409" y="87"/>
                  <a:pt x="406" y="83"/>
                  <a:pt x="401" y="83"/>
                </a:cubicBezTo>
                <a:cubicBezTo>
                  <a:pt x="397" y="83"/>
                  <a:pt x="393" y="87"/>
                  <a:pt x="393" y="91"/>
                </a:cubicBezTo>
                <a:cubicBezTo>
                  <a:pt x="393" y="549"/>
                  <a:pt x="393" y="549"/>
                  <a:pt x="393" y="549"/>
                </a:cubicBezTo>
                <a:cubicBezTo>
                  <a:pt x="393" y="562"/>
                  <a:pt x="383" y="573"/>
                  <a:pt x="369" y="573"/>
                </a:cubicBezTo>
                <a:cubicBezTo>
                  <a:pt x="40" y="573"/>
                  <a:pt x="40" y="573"/>
                  <a:pt x="40" y="573"/>
                </a:cubicBezTo>
                <a:cubicBezTo>
                  <a:pt x="27" y="573"/>
                  <a:pt x="16" y="562"/>
                  <a:pt x="16" y="549"/>
                </a:cubicBezTo>
                <a:cubicBezTo>
                  <a:pt x="16" y="40"/>
                  <a:pt x="16" y="40"/>
                  <a:pt x="16" y="40"/>
                </a:cubicBezTo>
                <a:cubicBezTo>
                  <a:pt x="16" y="27"/>
                  <a:pt x="27" y="16"/>
                  <a:pt x="40" y="16"/>
                </a:cubicBezTo>
                <a:cubicBezTo>
                  <a:pt x="369" y="16"/>
                  <a:pt x="369" y="16"/>
                  <a:pt x="369" y="16"/>
                </a:cubicBezTo>
                <a:cubicBezTo>
                  <a:pt x="383" y="16"/>
                  <a:pt x="393" y="27"/>
                  <a:pt x="393" y="40"/>
                </a:cubicBezTo>
                <a:cubicBezTo>
                  <a:pt x="393" y="59"/>
                  <a:pt x="393" y="59"/>
                  <a:pt x="393" y="59"/>
                </a:cubicBezTo>
                <a:cubicBezTo>
                  <a:pt x="393" y="64"/>
                  <a:pt x="397" y="67"/>
                  <a:pt x="401" y="67"/>
                </a:cubicBezTo>
                <a:close/>
                <a:moveTo>
                  <a:pt x="250" y="271"/>
                </a:moveTo>
                <a:cubicBezTo>
                  <a:pt x="279" y="243"/>
                  <a:pt x="293" y="206"/>
                  <a:pt x="293" y="169"/>
                </a:cubicBezTo>
                <a:cubicBezTo>
                  <a:pt x="293" y="132"/>
                  <a:pt x="279" y="95"/>
                  <a:pt x="250" y="67"/>
                </a:cubicBezTo>
                <a:cubicBezTo>
                  <a:pt x="247" y="63"/>
                  <a:pt x="242" y="63"/>
                  <a:pt x="239" y="67"/>
                </a:cubicBezTo>
                <a:cubicBezTo>
                  <a:pt x="236" y="70"/>
                  <a:pt x="236" y="75"/>
                  <a:pt x="239" y="78"/>
                </a:cubicBezTo>
                <a:cubicBezTo>
                  <a:pt x="239" y="78"/>
                  <a:pt x="239" y="78"/>
                  <a:pt x="239" y="78"/>
                </a:cubicBezTo>
                <a:cubicBezTo>
                  <a:pt x="264" y="103"/>
                  <a:pt x="277" y="136"/>
                  <a:pt x="277" y="169"/>
                </a:cubicBezTo>
                <a:cubicBezTo>
                  <a:pt x="277" y="202"/>
                  <a:pt x="264" y="235"/>
                  <a:pt x="239" y="260"/>
                </a:cubicBezTo>
                <a:cubicBezTo>
                  <a:pt x="238" y="262"/>
                  <a:pt x="237" y="264"/>
                  <a:pt x="237" y="266"/>
                </a:cubicBezTo>
                <a:cubicBezTo>
                  <a:pt x="237" y="268"/>
                  <a:pt x="238" y="270"/>
                  <a:pt x="239" y="271"/>
                </a:cubicBezTo>
                <a:cubicBezTo>
                  <a:pt x="242" y="275"/>
                  <a:pt x="247" y="275"/>
                  <a:pt x="250" y="271"/>
                </a:cubicBezTo>
                <a:close/>
                <a:moveTo>
                  <a:pt x="221" y="242"/>
                </a:moveTo>
                <a:cubicBezTo>
                  <a:pt x="242" y="222"/>
                  <a:pt x="252" y="196"/>
                  <a:pt x="252" y="169"/>
                </a:cubicBezTo>
                <a:cubicBezTo>
                  <a:pt x="252" y="142"/>
                  <a:pt x="242" y="116"/>
                  <a:pt x="221" y="96"/>
                </a:cubicBezTo>
                <a:cubicBezTo>
                  <a:pt x="218" y="92"/>
                  <a:pt x="213" y="92"/>
                  <a:pt x="210" y="96"/>
                </a:cubicBezTo>
                <a:cubicBezTo>
                  <a:pt x="207" y="99"/>
                  <a:pt x="207" y="104"/>
                  <a:pt x="210" y="107"/>
                </a:cubicBezTo>
                <a:cubicBezTo>
                  <a:pt x="210" y="107"/>
                  <a:pt x="210" y="107"/>
                  <a:pt x="210" y="107"/>
                </a:cubicBezTo>
                <a:cubicBezTo>
                  <a:pt x="227" y="124"/>
                  <a:pt x="236" y="146"/>
                  <a:pt x="236" y="169"/>
                </a:cubicBezTo>
                <a:cubicBezTo>
                  <a:pt x="236" y="191"/>
                  <a:pt x="227" y="214"/>
                  <a:pt x="210" y="231"/>
                </a:cubicBezTo>
                <a:cubicBezTo>
                  <a:pt x="209" y="233"/>
                  <a:pt x="208" y="235"/>
                  <a:pt x="208" y="237"/>
                </a:cubicBezTo>
                <a:cubicBezTo>
                  <a:pt x="208" y="239"/>
                  <a:pt x="209" y="241"/>
                  <a:pt x="210" y="242"/>
                </a:cubicBezTo>
                <a:cubicBezTo>
                  <a:pt x="213" y="246"/>
                  <a:pt x="218" y="246"/>
                  <a:pt x="221" y="242"/>
                </a:cubicBezTo>
                <a:close/>
                <a:moveTo>
                  <a:pt x="123" y="151"/>
                </a:moveTo>
                <a:cubicBezTo>
                  <a:pt x="113" y="161"/>
                  <a:pt x="113" y="177"/>
                  <a:pt x="123" y="187"/>
                </a:cubicBezTo>
                <a:cubicBezTo>
                  <a:pt x="133" y="197"/>
                  <a:pt x="149" y="197"/>
                  <a:pt x="159" y="187"/>
                </a:cubicBezTo>
                <a:cubicBezTo>
                  <a:pt x="169" y="177"/>
                  <a:pt x="169" y="161"/>
                  <a:pt x="159" y="151"/>
                </a:cubicBezTo>
                <a:cubicBezTo>
                  <a:pt x="149" y="141"/>
                  <a:pt x="133" y="141"/>
                  <a:pt x="123" y="151"/>
                </a:cubicBezTo>
                <a:close/>
              </a:path>
            </a:pathLst>
          </a:custGeom>
          <a:solidFill>
            <a:schemeClr val="accent1"/>
          </a:solidFill>
          <a:ln>
            <a:noFill/>
          </a:ln>
          <a:extLst/>
        </p:spPr>
        <p:txBody>
          <a:bodyPr/>
          <a:lstStyle/>
          <a:p>
            <a:endParaRPr lang="en-US" sz="1050"/>
          </a:p>
        </p:txBody>
      </p:sp>
      <p:grpSp>
        <p:nvGrpSpPr>
          <p:cNvPr id="45" name="Group 44">
            <a:extLst>
              <a:ext uri="{FF2B5EF4-FFF2-40B4-BE49-F238E27FC236}">
                <a16:creationId xmlns:a16="http://schemas.microsoft.com/office/drawing/2014/main" id="{1C7EBFDC-9454-41F1-9BAC-677DE6A5A5C6}"/>
              </a:ext>
            </a:extLst>
          </p:cNvPr>
          <p:cNvGrpSpPr/>
          <p:nvPr/>
        </p:nvGrpSpPr>
        <p:grpSpPr>
          <a:xfrm>
            <a:off x="11533633" y="2593099"/>
            <a:ext cx="415576" cy="517722"/>
            <a:chOff x="7635747" y="4555520"/>
            <a:chExt cx="408190" cy="473247"/>
          </a:xfrm>
        </p:grpSpPr>
        <p:sp>
          <p:nvSpPr>
            <p:cNvPr id="46" name="Freeform 13">
              <a:extLst>
                <a:ext uri="{FF2B5EF4-FFF2-40B4-BE49-F238E27FC236}">
                  <a16:creationId xmlns:a16="http://schemas.microsoft.com/office/drawing/2014/main" id="{8464711E-A3D0-42EF-AD89-5DC78A396349}"/>
                </a:ext>
              </a:extLst>
            </p:cNvPr>
            <p:cNvSpPr>
              <a:spLocks noChangeAspect="1" noEditPoints="1"/>
            </p:cNvSpPr>
            <p:nvPr/>
          </p:nvSpPr>
          <p:spPr bwMode="auto">
            <a:xfrm>
              <a:off x="7635747" y="4555520"/>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chemeClr val="accent5"/>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100"/>
            </a:p>
          </p:txBody>
        </p:sp>
        <p:sp>
          <p:nvSpPr>
            <p:cNvPr id="47" name="Text Box 45">
              <a:extLst>
                <a:ext uri="{FF2B5EF4-FFF2-40B4-BE49-F238E27FC236}">
                  <a16:creationId xmlns:a16="http://schemas.microsoft.com/office/drawing/2014/main" id="{A7C74493-3D39-4DB5-AE5A-F35DC10EC113}"/>
                </a:ext>
              </a:extLst>
            </p:cNvPr>
            <p:cNvSpPr txBox="1">
              <a:spLocks noChangeAspect="1" noChangeArrowheads="1"/>
            </p:cNvSpPr>
            <p:nvPr/>
          </p:nvSpPr>
          <p:spPr bwMode="auto">
            <a:xfrm>
              <a:off x="7667439" y="4875514"/>
              <a:ext cx="344806" cy="123789"/>
            </a:xfrm>
            <a:prstGeom prst="rect">
              <a:avLst/>
            </a:prstGeom>
            <a:noFill/>
            <a:ln>
              <a:noFill/>
            </a:ln>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100" dirty="0">
                  <a:solidFill>
                    <a:schemeClr val="accent5"/>
                  </a:solidFill>
                </a:rPr>
                <a:t>PCF</a:t>
              </a:r>
            </a:p>
          </p:txBody>
        </p:sp>
      </p:grpSp>
      <p:grpSp>
        <p:nvGrpSpPr>
          <p:cNvPr id="48" name="Group 47">
            <a:extLst>
              <a:ext uri="{FF2B5EF4-FFF2-40B4-BE49-F238E27FC236}">
                <a16:creationId xmlns:a16="http://schemas.microsoft.com/office/drawing/2014/main" id="{C7C701FB-7E32-4ECA-8493-4D1F5B25BC03}"/>
              </a:ext>
            </a:extLst>
          </p:cNvPr>
          <p:cNvGrpSpPr/>
          <p:nvPr/>
        </p:nvGrpSpPr>
        <p:grpSpPr>
          <a:xfrm>
            <a:off x="11045415" y="2610870"/>
            <a:ext cx="416289" cy="479188"/>
            <a:chOff x="5576127" y="4563707"/>
            <a:chExt cx="408190" cy="473247"/>
          </a:xfrm>
        </p:grpSpPr>
        <p:sp>
          <p:nvSpPr>
            <p:cNvPr id="49" name="Freeform 13">
              <a:extLst>
                <a:ext uri="{FF2B5EF4-FFF2-40B4-BE49-F238E27FC236}">
                  <a16:creationId xmlns:a16="http://schemas.microsoft.com/office/drawing/2014/main" id="{6F0CCE75-4CF5-4A92-A2EC-8B7C8280A5FE}"/>
                </a:ext>
              </a:extLst>
            </p:cNvPr>
            <p:cNvSpPr>
              <a:spLocks noChangeAspect="1" noEditPoints="1"/>
            </p:cNvSpPr>
            <p:nvPr/>
          </p:nvSpPr>
          <p:spPr bwMode="auto">
            <a:xfrm>
              <a:off x="5576127" y="4563707"/>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chemeClr val="accent1"/>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000"/>
            </a:p>
          </p:txBody>
        </p:sp>
        <p:sp>
          <p:nvSpPr>
            <p:cNvPr id="50" name="Text Box 45">
              <a:extLst>
                <a:ext uri="{FF2B5EF4-FFF2-40B4-BE49-F238E27FC236}">
                  <a16:creationId xmlns:a16="http://schemas.microsoft.com/office/drawing/2014/main" id="{7D113D6B-A14C-4E51-A4AE-5798BDF1D252}"/>
                </a:ext>
              </a:extLst>
            </p:cNvPr>
            <p:cNvSpPr txBox="1">
              <a:spLocks noChangeAspect="1" noChangeArrowheads="1"/>
            </p:cNvSpPr>
            <p:nvPr/>
          </p:nvSpPr>
          <p:spPr bwMode="auto">
            <a:xfrm>
              <a:off x="5607819" y="4868336"/>
              <a:ext cx="344806" cy="154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000" dirty="0">
                  <a:solidFill>
                    <a:schemeClr val="accent1"/>
                  </a:solidFill>
                </a:rPr>
                <a:t>PCRF</a:t>
              </a:r>
            </a:p>
          </p:txBody>
        </p:sp>
      </p:grpSp>
      <p:cxnSp>
        <p:nvCxnSpPr>
          <p:cNvPr id="51" name="Straight Connector 50">
            <a:extLst>
              <a:ext uri="{FF2B5EF4-FFF2-40B4-BE49-F238E27FC236}">
                <a16:creationId xmlns:a16="http://schemas.microsoft.com/office/drawing/2014/main" id="{B1E0BA2E-9698-4857-93E4-C5949DAAF5E5}"/>
              </a:ext>
            </a:extLst>
          </p:cNvPr>
          <p:cNvCxnSpPr>
            <a:cxnSpLocks/>
            <a:endCxn id="50" idx="2"/>
          </p:cNvCxnSpPr>
          <p:nvPr/>
        </p:nvCxnSpPr>
        <p:spPr bwMode="auto">
          <a:xfrm flipV="1">
            <a:off x="10900131" y="3075783"/>
            <a:ext cx="353429" cy="1604112"/>
          </a:xfrm>
          <a:prstGeom prst="line">
            <a:avLst/>
          </a:prstGeom>
          <a:solidFill>
            <a:schemeClr val="accent1"/>
          </a:solidFill>
          <a:ln w="12700" cap="flat" cmpd="sng" algn="ctr">
            <a:solidFill>
              <a:schemeClr val="tx1"/>
            </a:solidFill>
            <a:prstDash val="solid"/>
            <a:round/>
            <a:headEnd type="none" w="med" len="med"/>
            <a:tailEnd type="triangle"/>
          </a:ln>
          <a:effectLst/>
        </p:spPr>
      </p:cxnSp>
      <p:cxnSp>
        <p:nvCxnSpPr>
          <p:cNvPr id="8" name="Connector: Elbow 7">
            <a:extLst>
              <a:ext uri="{FF2B5EF4-FFF2-40B4-BE49-F238E27FC236}">
                <a16:creationId xmlns:a16="http://schemas.microsoft.com/office/drawing/2014/main" id="{8B4BC086-D775-4EC7-878D-1D051C9C9BDD}"/>
              </a:ext>
            </a:extLst>
          </p:cNvPr>
          <p:cNvCxnSpPr>
            <a:cxnSpLocks/>
            <a:endCxn id="47" idx="2"/>
          </p:cNvCxnSpPr>
          <p:nvPr/>
        </p:nvCxnSpPr>
        <p:spPr bwMode="auto">
          <a:xfrm rot="5400000" flipH="1" flipV="1">
            <a:off x="10457792" y="3504427"/>
            <a:ext cx="1709467" cy="857791"/>
          </a:xfrm>
          <a:prstGeom prst="bentConnector3">
            <a:avLst>
              <a:gd name="adj1" fmla="val 472"/>
            </a:avLst>
          </a:prstGeom>
          <a:solidFill>
            <a:schemeClr val="accent1"/>
          </a:solidFill>
          <a:ln w="12700" cap="flat" cmpd="sng" algn="ctr">
            <a:solidFill>
              <a:schemeClr val="accent5"/>
            </a:solidFill>
            <a:prstDash val="dash"/>
            <a:round/>
            <a:headEnd type="none" w="med" len="med"/>
            <a:tailEnd type="none"/>
          </a:ln>
          <a:effectLst/>
        </p:spPr>
      </p:cxnSp>
      <p:sp>
        <p:nvSpPr>
          <p:cNvPr id="60" name="Rectangle 60">
            <a:extLst>
              <a:ext uri="{FF2B5EF4-FFF2-40B4-BE49-F238E27FC236}">
                <a16:creationId xmlns:a16="http://schemas.microsoft.com/office/drawing/2014/main" id="{FA1C0AD7-5688-44A5-B8F0-9D38D799C383}"/>
              </a:ext>
            </a:extLst>
          </p:cNvPr>
          <p:cNvSpPr>
            <a:spLocks noChangeArrowheads="1"/>
          </p:cNvSpPr>
          <p:nvPr/>
        </p:nvSpPr>
        <p:spPr bwMode="auto">
          <a:xfrm>
            <a:off x="10878467" y="3190695"/>
            <a:ext cx="55605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400" b="1" dirty="0" err="1">
                <a:solidFill>
                  <a:srgbClr val="FF0000"/>
                </a:solidFill>
                <a:ea typeface="SimSun" charset="-122"/>
              </a:rPr>
              <a:t>Gx</a:t>
            </a:r>
            <a:endParaRPr lang="en-US" sz="1400" b="1" dirty="0">
              <a:solidFill>
                <a:srgbClr val="FF0000"/>
              </a:solidFill>
              <a:ea typeface="SimSun" charset="-122"/>
            </a:endParaRPr>
          </a:p>
        </p:txBody>
      </p:sp>
      <p:sp>
        <p:nvSpPr>
          <p:cNvPr id="64" name="Rectangle 60">
            <a:extLst>
              <a:ext uri="{FF2B5EF4-FFF2-40B4-BE49-F238E27FC236}">
                <a16:creationId xmlns:a16="http://schemas.microsoft.com/office/drawing/2014/main" id="{460C8C94-A55B-4BD5-BB7B-3BBCC3EE5943}"/>
              </a:ext>
            </a:extLst>
          </p:cNvPr>
          <p:cNvSpPr>
            <a:spLocks noChangeArrowheads="1"/>
          </p:cNvSpPr>
          <p:nvPr/>
        </p:nvSpPr>
        <p:spPr bwMode="auto">
          <a:xfrm>
            <a:off x="11429936" y="3228962"/>
            <a:ext cx="55605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400" b="1" dirty="0">
                <a:solidFill>
                  <a:srgbClr val="FF0000"/>
                </a:solidFill>
                <a:ea typeface="SimSun" charset="-122"/>
              </a:rPr>
              <a:t>N7</a:t>
            </a:r>
          </a:p>
        </p:txBody>
      </p:sp>
      <p:sp>
        <p:nvSpPr>
          <p:cNvPr id="69" name="Oval 68">
            <a:extLst>
              <a:ext uri="{FF2B5EF4-FFF2-40B4-BE49-F238E27FC236}">
                <a16:creationId xmlns:a16="http://schemas.microsoft.com/office/drawing/2014/main" id="{18269D53-28EF-4636-9B9A-039AC4EDD3FB}"/>
              </a:ext>
            </a:extLst>
          </p:cNvPr>
          <p:cNvSpPr/>
          <p:nvPr/>
        </p:nvSpPr>
        <p:spPr bwMode="auto">
          <a:xfrm>
            <a:off x="10802873" y="3808042"/>
            <a:ext cx="506281" cy="240581"/>
          </a:xfrm>
          <a:prstGeom prst="ellipse">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ctr" defTabSz="914400" rtl="0" eaLnBrk="1" fontAlgn="base" latinLnBrk="0" hangingPunct="1">
              <a:lnSpc>
                <a:spcPct val="85000"/>
              </a:lnSpc>
              <a:spcAft>
                <a:spcPct val="0"/>
              </a:spcAft>
              <a:buClrTx/>
              <a:buSzTx/>
              <a:tabLst/>
            </a:pPr>
            <a:r>
              <a:rPr kumimoji="0" lang="en-US" sz="1400" b="1" i="0" u="none" strike="noStrike" cap="none" normalizeH="0" baseline="0" dirty="0">
                <a:ln>
                  <a:noFill/>
                </a:ln>
                <a:effectLst/>
                <a:latin typeface="+mn-lt"/>
              </a:rPr>
              <a:t>4a</a:t>
            </a:r>
          </a:p>
        </p:txBody>
      </p:sp>
    </p:spTree>
    <p:extLst>
      <p:ext uri="{BB962C8B-B14F-4D97-AF65-F5344CB8AC3E}">
        <p14:creationId xmlns:p14="http://schemas.microsoft.com/office/powerpoint/2010/main" val="19497111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6" name="Straight Connector 65">
            <a:extLst>
              <a:ext uri="{FF2B5EF4-FFF2-40B4-BE49-F238E27FC236}">
                <a16:creationId xmlns:a16="http://schemas.microsoft.com/office/drawing/2014/main" id="{93A76533-72E7-45E3-8EE8-37DDC84D1A12}"/>
              </a:ext>
            </a:extLst>
          </p:cNvPr>
          <p:cNvCxnSpPr>
            <a:cxnSpLocks/>
          </p:cNvCxnSpPr>
          <p:nvPr/>
        </p:nvCxnSpPr>
        <p:spPr bwMode="auto">
          <a:xfrm>
            <a:off x="4154762" y="1690180"/>
            <a:ext cx="1" cy="2325234"/>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 name="Content Placeholder 1">
            <a:extLst>
              <a:ext uri="{FF2B5EF4-FFF2-40B4-BE49-F238E27FC236}">
                <a16:creationId xmlns:a16="http://schemas.microsoft.com/office/drawing/2014/main" id="{D369E43D-E56E-4B3C-A440-80D33CBE2ED9}"/>
              </a:ext>
            </a:extLst>
          </p:cNvPr>
          <p:cNvSpPr>
            <a:spLocks noGrp="1"/>
          </p:cNvSpPr>
          <p:nvPr>
            <p:ph sz="quarter" idx="11"/>
          </p:nvPr>
        </p:nvSpPr>
        <p:spPr>
          <a:xfrm>
            <a:off x="61912" y="676972"/>
            <a:ext cx="4736331" cy="252723"/>
          </a:xfrm>
          <a:solidFill>
            <a:schemeClr val="tx2">
              <a:lumMod val="10000"/>
              <a:lumOff val="90000"/>
            </a:schemeClr>
          </a:solidFill>
        </p:spPr>
        <p:txBody>
          <a:bodyPr/>
          <a:lstStyle/>
          <a:p>
            <a:pPr marL="0" indent="0">
              <a:lnSpc>
                <a:spcPct val="85000"/>
              </a:lnSpc>
              <a:spcBef>
                <a:spcPts val="0"/>
              </a:spcBef>
              <a:buNone/>
            </a:pPr>
            <a:r>
              <a:rPr lang="en-US" sz="1400" dirty="0"/>
              <a:t>Simplified flow, </a:t>
            </a:r>
            <a:r>
              <a:rPr lang="en-US" sz="1400" dirty="0">
                <a:solidFill>
                  <a:schemeClr val="accent5"/>
                </a:solidFill>
              </a:rPr>
              <a:t>Text (or line) in Orange</a:t>
            </a:r>
            <a:r>
              <a:rPr lang="en-US" sz="1400" dirty="0"/>
              <a:t> mean </a:t>
            </a:r>
            <a:r>
              <a:rPr lang="en-US" sz="1400" dirty="0">
                <a:solidFill>
                  <a:schemeClr val="accent5"/>
                </a:solidFill>
              </a:rPr>
              <a:t>implication</a:t>
            </a:r>
          </a:p>
        </p:txBody>
      </p:sp>
      <p:sp>
        <p:nvSpPr>
          <p:cNvPr id="3" name="Title 2">
            <a:extLst>
              <a:ext uri="{FF2B5EF4-FFF2-40B4-BE49-F238E27FC236}">
                <a16:creationId xmlns:a16="http://schemas.microsoft.com/office/drawing/2014/main" id="{7E215B43-C2F8-4F48-B198-AF4DA32B5602}"/>
              </a:ext>
            </a:extLst>
          </p:cNvPr>
          <p:cNvSpPr>
            <a:spLocks noGrp="1"/>
          </p:cNvSpPr>
          <p:nvPr>
            <p:ph type="title"/>
          </p:nvPr>
        </p:nvSpPr>
        <p:spPr>
          <a:xfrm>
            <a:off x="-73697" y="96300"/>
            <a:ext cx="10999363" cy="528695"/>
          </a:xfrm>
        </p:spPr>
        <p:txBody>
          <a:bodyPr/>
          <a:lstStyle/>
          <a:p>
            <a:r>
              <a:rPr lang="en-US" sz="3000" dirty="0"/>
              <a:t>Implication of not requiring S6b from PGW-C+SMF for </a:t>
            </a:r>
            <a:r>
              <a:rPr lang="en-US" sz="3000" dirty="0" err="1"/>
              <a:t>ePDG</a:t>
            </a:r>
            <a:r>
              <a:rPr lang="en-US" sz="3000" dirty="0"/>
              <a:t> support (1/3)</a:t>
            </a:r>
          </a:p>
        </p:txBody>
      </p:sp>
      <p:grpSp>
        <p:nvGrpSpPr>
          <p:cNvPr id="4" name="Group 3">
            <a:extLst>
              <a:ext uri="{FF2B5EF4-FFF2-40B4-BE49-F238E27FC236}">
                <a16:creationId xmlns:a16="http://schemas.microsoft.com/office/drawing/2014/main" id="{2C9A0405-CDD4-47D2-A35A-7EFADDDD843F}"/>
              </a:ext>
            </a:extLst>
          </p:cNvPr>
          <p:cNvGrpSpPr/>
          <p:nvPr/>
        </p:nvGrpSpPr>
        <p:grpSpPr>
          <a:xfrm>
            <a:off x="2685663" y="1171173"/>
            <a:ext cx="495270" cy="569756"/>
            <a:chOff x="6504317" y="5096395"/>
            <a:chExt cx="493833" cy="625929"/>
          </a:xfrm>
        </p:grpSpPr>
        <p:sp>
          <p:nvSpPr>
            <p:cNvPr id="5" name="Text Box 240">
              <a:extLst>
                <a:ext uri="{FF2B5EF4-FFF2-40B4-BE49-F238E27FC236}">
                  <a16:creationId xmlns:a16="http://schemas.microsoft.com/office/drawing/2014/main" id="{17311B00-4EE3-4DD9-9C0D-349A0987BE8D}"/>
                </a:ext>
              </a:extLst>
            </p:cNvPr>
            <p:cNvSpPr txBox="1">
              <a:spLocks noChangeAspect="1" noChangeArrowheads="1"/>
            </p:cNvSpPr>
            <p:nvPr/>
          </p:nvSpPr>
          <p:spPr bwMode="auto">
            <a:xfrm>
              <a:off x="6528804" y="5478705"/>
              <a:ext cx="444857" cy="229456"/>
            </a:xfrm>
            <a:prstGeom prst="rect">
              <a:avLst/>
            </a:prstGeom>
            <a:noFill/>
            <a:ln>
              <a:noFill/>
            </a:ln>
            <a:extLst/>
          </p:spPr>
          <p:txBody>
            <a:bodyPr lIns="0" tIns="0" rIns="0" bIns="0" anchor="ctr"/>
            <a:lstStyle>
              <a:lvl1pPr eaLnBrk="0" hangingPunct="0">
                <a:defRPr sz="2000">
                  <a:solidFill>
                    <a:schemeClr val="tx1"/>
                  </a:solidFill>
                  <a:latin typeface="Arial" charset="0"/>
                  <a:ea typeface="MS PGothic" charset="-128"/>
                </a:defRPr>
              </a:lvl1pPr>
              <a:lvl2pPr marL="742950" indent="-285750" eaLnBrk="0" hangingPunct="0">
                <a:defRPr sz="2000">
                  <a:solidFill>
                    <a:schemeClr val="tx1"/>
                  </a:solidFill>
                  <a:latin typeface="Arial" charset="0"/>
                  <a:ea typeface="MS PGothic" charset="-128"/>
                </a:defRPr>
              </a:lvl2pPr>
              <a:lvl3pPr marL="1143000" indent="-228600" eaLnBrk="0" hangingPunct="0">
                <a:defRPr sz="2000">
                  <a:solidFill>
                    <a:schemeClr val="tx1"/>
                  </a:solidFill>
                  <a:latin typeface="Arial" charset="0"/>
                  <a:ea typeface="MS PGothic" charset="-128"/>
                </a:defRPr>
              </a:lvl3pPr>
              <a:lvl4pPr marL="1600200" indent="-228600" eaLnBrk="0" hangingPunct="0">
                <a:defRPr sz="2000">
                  <a:solidFill>
                    <a:schemeClr val="tx1"/>
                  </a:solidFill>
                  <a:latin typeface="Arial" charset="0"/>
                  <a:ea typeface="MS PGothic" charset="-128"/>
                </a:defRPr>
              </a:lvl4pPr>
              <a:lvl5pPr marL="2057400" indent="-228600" eaLnBrk="0" hangingPunct="0">
                <a:defRPr sz="2000">
                  <a:solidFill>
                    <a:schemeClr val="tx1"/>
                  </a:solidFill>
                  <a:latin typeface="Arial" charset="0"/>
                  <a:ea typeface="MS PGothic" charset="-128"/>
                </a:defRPr>
              </a:lvl5pPr>
              <a:lvl6pPr marL="2514600" indent="-228600" eaLnBrk="0" fontAlgn="base" hangingPunct="0">
                <a:spcBef>
                  <a:spcPct val="0"/>
                </a:spcBef>
                <a:spcAft>
                  <a:spcPct val="0"/>
                </a:spcAft>
                <a:defRPr sz="2000">
                  <a:solidFill>
                    <a:schemeClr val="tx1"/>
                  </a:solidFill>
                  <a:latin typeface="Arial" charset="0"/>
                  <a:ea typeface="MS PGothic" charset="-128"/>
                </a:defRPr>
              </a:lvl6pPr>
              <a:lvl7pPr marL="2971800" indent="-228600" eaLnBrk="0" fontAlgn="base" hangingPunct="0">
                <a:spcBef>
                  <a:spcPct val="0"/>
                </a:spcBef>
                <a:spcAft>
                  <a:spcPct val="0"/>
                </a:spcAft>
                <a:defRPr sz="2000">
                  <a:solidFill>
                    <a:schemeClr val="tx1"/>
                  </a:solidFill>
                  <a:latin typeface="Arial" charset="0"/>
                  <a:ea typeface="MS PGothic" charset="-128"/>
                </a:defRPr>
              </a:lvl7pPr>
              <a:lvl8pPr marL="3429000" indent="-228600" eaLnBrk="0" fontAlgn="base" hangingPunct="0">
                <a:spcBef>
                  <a:spcPct val="0"/>
                </a:spcBef>
                <a:spcAft>
                  <a:spcPct val="0"/>
                </a:spcAft>
                <a:defRPr sz="2000">
                  <a:solidFill>
                    <a:schemeClr val="tx1"/>
                  </a:solidFill>
                  <a:latin typeface="Arial" charset="0"/>
                  <a:ea typeface="MS PGothic" charset="-128"/>
                </a:defRPr>
              </a:lvl8pPr>
              <a:lvl9pPr marL="3886200" indent="-228600" eaLnBrk="0" fontAlgn="base" hangingPunct="0">
                <a:spcBef>
                  <a:spcPct val="0"/>
                </a:spcBef>
                <a:spcAft>
                  <a:spcPct val="0"/>
                </a:spcAft>
                <a:defRPr sz="2000">
                  <a:solidFill>
                    <a:schemeClr val="tx1"/>
                  </a:solidFill>
                  <a:latin typeface="Arial" charset="0"/>
                  <a:ea typeface="MS PGothic" charset="-128"/>
                </a:defRPr>
              </a:lvl9pPr>
            </a:lstStyle>
            <a:p>
              <a:pPr algn="ctr" eaLnBrk="1" hangingPunct="1">
                <a:lnSpc>
                  <a:spcPct val="80000"/>
                </a:lnSpc>
              </a:pPr>
              <a:r>
                <a:rPr lang="en-US" sz="1000" dirty="0">
                  <a:solidFill>
                    <a:schemeClr val="accent5"/>
                  </a:solidFill>
                  <a:ea typeface="MS PGothic" pitchFamily="34" charset="-128"/>
                </a:rPr>
                <a:t>PGW-C</a:t>
              </a:r>
              <a:r>
                <a:rPr lang="en-US" sz="1000" dirty="0">
                  <a:ea typeface="MS PGothic" pitchFamily="34" charset="-128"/>
                </a:rPr>
                <a:t>+SMF</a:t>
              </a:r>
              <a:endParaRPr lang="sv-SE" sz="1000" dirty="0">
                <a:ea typeface="MS PGothic" pitchFamily="34" charset="-128"/>
              </a:endParaRPr>
            </a:p>
          </p:txBody>
        </p:sp>
        <p:sp>
          <p:nvSpPr>
            <p:cNvPr id="6" name="Freeform 11">
              <a:extLst>
                <a:ext uri="{FF2B5EF4-FFF2-40B4-BE49-F238E27FC236}">
                  <a16:creationId xmlns:a16="http://schemas.microsoft.com/office/drawing/2014/main" id="{72B17CA5-A216-4C72-AF62-EF492A8194B8}"/>
                </a:ext>
              </a:extLst>
            </p:cNvPr>
            <p:cNvSpPr>
              <a:spLocks noChangeAspect="1" noEditPoints="1"/>
            </p:cNvSpPr>
            <p:nvPr/>
          </p:nvSpPr>
          <p:spPr bwMode="auto">
            <a:xfrm>
              <a:off x="6504317" y="5096395"/>
              <a:ext cx="493833" cy="625929"/>
            </a:xfrm>
            <a:custGeom>
              <a:avLst/>
              <a:gdLst>
                <a:gd name="T0" fmla="*/ 236 w 410"/>
                <a:gd name="T1" fmla="*/ 93 h 589"/>
                <a:gd name="T2" fmla="*/ 233 w 410"/>
                <a:gd name="T3" fmla="*/ 95 h 589"/>
                <a:gd name="T4" fmla="*/ 233 w 410"/>
                <a:gd name="T5" fmla="*/ 221 h 589"/>
                <a:gd name="T6" fmla="*/ 218 w 410"/>
                <a:gd name="T7" fmla="*/ 231 h 589"/>
                <a:gd name="T8" fmla="*/ 24 w 410"/>
                <a:gd name="T9" fmla="*/ 231 h 589"/>
                <a:gd name="T10" fmla="*/ 10 w 410"/>
                <a:gd name="T11" fmla="*/ 221 h 589"/>
                <a:gd name="T12" fmla="*/ 10 w 410"/>
                <a:gd name="T13" fmla="*/ 83 h 589"/>
                <a:gd name="T14" fmla="*/ 120 w 410"/>
                <a:gd name="T15" fmla="*/ 7 h 589"/>
                <a:gd name="T16" fmla="*/ 233 w 410"/>
                <a:gd name="T17" fmla="*/ 83 h 589"/>
                <a:gd name="T18" fmla="*/ 236 w 410"/>
                <a:gd name="T19" fmla="*/ 87 h 589"/>
                <a:gd name="T20" fmla="*/ 242 w 410"/>
                <a:gd name="T21" fmla="*/ 83 h 589"/>
                <a:gd name="T22" fmla="*/ 242 w 410"/>
                <a:gd name="T23" fmla="*/ 83 h 589"/>
                <a:gd name="T24" fmla="*/ 120 w 410"/>
                <a:gd name="T25" fmla="*/ 0 h 589"/>
                <a:gd name="T26" fmla="*/ 0 w 410"/>
                <a:gd name="T27" fmla="*/ 83 h 589"/>
                <a:gd name="T28" fmla="*/ 0 w 410"/>
                <a:gd name="T29" fmla="*/ 83 h 589"/>
                <a:gd name="T30" fmla="*/ 4 w 410"/>
                <a:gd name="T31" fmla="*/ 221 h 589"/>
                <a:gd name="T32" fmla="*/ 24 w 410"/>
                <a:gd name="T33" fmla="*/ 239 h 589"/>
                <a:gd name="T34" fmla="*/ 218 w 410"/>
                <a:gd name="T35" fmla="*/ 239 h 589"/>
                <a:gd name="T36" fmla="*/ 242 w 410"/>
                <a:gd name="T37" fmla="*/ 221 h 589"/>
                <a:gd name="T38" fmla="*/ 242 w 410"/>
                <a:gd name="T39" fmla="*/ 95 h 589"/>
                <a:gd name="T40" fmla="*/ 236 w 410"/>
                <a:gd name="T41" fmla="*/ 93 h 589"/>
                <a:gd name="T42" fmla="*/ 120 w 410"/>
                <a:gd name="T43" fmla="*/ 22 h 589"/>
                <a:gd name="T44" fmla="*/ 117 w 410"/>
                <a:gd name="T45" fmla="*/ 23 h 589"/>
                <a:gd name="T46" fmla="*/ 45 w 410"/>
                <a:gd name="T47" fmla="*/ 118 h 589"/>
                <a:gd name="T48" fmla="*/ 45 w 410"/>
                <a:gd name="T49" fmla="*/ 121 h 589"/>
                <a:gd name="T50" fmla="*/ 50 w 410"/>
                <a:gd name="T51" fmla="*/ 123 h 589"/>
                <a:gd name="T52" fmla="*/ 192 w 410"/>
                <a:gd name="T53" fmla="*/ 123 h 589"/>
                <a:gd name="T54" fmla="*/ 197 w 410"/>
                <a:gd name="T55" fmla="*/ 121 h 589"/>
                <a:gd name="T56" fmla="*/ 197 w 410"/>
                <a:gd name="T57" fmla="*/ 118 h 589"/>
                <a:gd name="T58" fmla="*/ 125 w 410"/>
                <a:gd name="T59" fmla="*/ 23 h 589"/>
                <a:gd name="T60" fmla="*/ 120 w 410"/>
                <a:gd name="T61" fmla="*/ 22 h 589"/>
                <a:gd name="T62" fmla="*/ 57 w 410"/>
                <a:gd name="T63" fmla="*/ 116 h 589"/>
                <a:gd name="T64" fmla="*/ 120 w 410"/>
                <a:gd name="T65" fmla="*/ 33 h 589"/>
                <a:gd name="T66" fmla="*/ 185 w 410"/>
                <a:gd name="T67" fmla="*/ 116 h 589"/>
                <a:gd name="T68" fmla="*/ 57 w 410"/>
                <a:gd name="T69" fmla="*/ 116 h 5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10"/>
                <a:gd name="T106" fmla="*/ 0 h 589"/>
                <a:gd name="T107" fmla="*/ 410 w 410"/>
                <a:gd name="T108" fmla="*/ 589 h 5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10" h="589">
                  <a:moveTo>
                    <a:pt x="402" y="229"/>
                  </a:moveTo>
                  <a:cubicBezTo>
                    <a:pt x="397" y="229"/>
                    <a:pt x="394" y="233"/>
                    <a:pt x="394" y="237"/>
                  </a:cubicBezTo>
                  <a:cubicBezTo>
                    <a:pt x="394" y="549"/>
                    <a:pt x="394" y="549"/>
                    <a:pt x="394" y="549"/>
                  </a:cubicBezTo>
                  <a:cubicBezTo>
                    <a:pt x="394" y="563"/>
                    <a:pt x="383" y="573"/>
                    <a:pt x="370" y="573"/>
                  </a:cubicBezTo>
                  <a:cubicBezTo>
                    <a:pt x="41" y="573"/>
                    <a:pt x="41" y="573"/>
                    <a:pt x="41" y="573"/>
                  </a:cubicBezTo>
                  <a:cubicBezTo>
                    <a:pt x="27" y="573"/>
                    <a:pt x="17" y="563"/>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0" y="205"/>
                    <a:pt x="0" y="205"/>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205" y="53"/>
                  </a:moveTo>
                  <a:cubicBezTo>
                    <a:pt x="202" y="53"/>
                    <a:pt x="199" y="55"/>
                    <a:pt x="198" y="58"/>
                  </a:cubicBezTo>
                  <a:cubicBezTo>
                    <a:pt x="76" y="291"/>
                    <a:pt x="76" y="291"/>
                    <a:pt x="76" y="291"/>
                  </a:cubicBezTo>
                  <a:cubicBezTo>
                    <a:pt x="75" y="294"/>
                    <a:pt x="75" y="297"/>
                    <a:pt x="77" y="299"/>
                  </a:cubicBezTo>
                  <a:cubicBezTo>
                    <a:pt x="78" y="301"/>
                    <a:pt x="81" y="303"/>
                    <a:pt x="83" y="303"/>
                  </a:cubicBezTo>
                  <a:cubicBezTo>
                    <a:pt x="327" y="303"/>
                    <a:pt x="327" y="303"/>
                    <a:pt x="327" y="303"/>
                  </a:cubicBezTo>
                  <a:cubicBezTo>
                    <a:pt x="330" y="303"/>
                    <a:pt x="332" y="301"/>
                    <a:pt x="334" y="299"/>
                  </a:cubicBezTo>
                  <a:cubicBezTo>
                    <a:pt x="335" y="297"/>
                    <a:pt x="335" y="294"/>
                    <a:pt x="334" y="291"/>
                  </a:cubicBezTo>
                  <a:cubicBezTo>
                    <a:pt x="212" y="58"/>
                    <a:pt x="212" y="58"/>
                    <a:pt x="212" y="58"/>
                  </a:cubicBezTo>
                  <a:cubicBezTo>
                    <a:pt x="211" y="55"/>
                    <a:pt x="208" y="53"/>
                    <a:pt x="205" y="53"/>
                  </a:cubicBezTo>
                  <a:moveTo>
                    <a:pt x="96" y="287"/>
                  </a:moveTo>
                  <a:cubicBezTo>
                    <a:pt x="205" y="79"/>
                    <a:pt x="205" y="79"/>
                    <a:pt x="205" y="79"/>
                  </a:cubicBezTo>
                  <a:cubicBezTo>
                    <a:pt x="314" y="287"/>
                    <a:pt x="314" y="287"/>
                    <a:pt x="314" y="287"/>
                  </a:cubicBezTo>
                  <a:lnTo>
                    <a:pt x="96" y="287"/>
                  </a:lnTo>
                  <a:close/>
                </a:path>
              </a:pathLst>
            </a:custGeom>
            <a:solidFill>
              <a:schemeClr val="accent5"/>
            </a:solidFill>
            <a:ln>
              <a:noFill/>
            </a:ln>
            <a:extLst/>
          </p:spPr>
          <p:txBody>
            <a:bodyPr tIns="1080000" anchor="ctr"/>
            <a:lstStyle/>
            <a:p>
              <a:endParaRPr lang="en-US" sz="1000">
                <a:solidFill>
                  <a:schemeClr val="tx2"/>
                </a:solidFill>
              </a:endParaRPr>
            </a:p>
          </p:txBody>
        </p:sp>
      </p:grpSp>
      <p:grpSp>
        <p:nvGrpSpPr>
          <p:cNvPr id="8" name="Group 7">
            <a:extLst>
              <a:ext uri="{FF2B5EF4-FFF2-40B4-BE49-F238E27FC236}">
                <a16:creationId xmlns:a16="http://schemas.microsoft.com/office/drawing/2014/main" id="{4CFD0801-9528-4959-836A-8F32FAE5008C}"/>
              </a:ext>
            </a:extLst>
          </p:cNvPr>
          <p:cNvGrpSpPr/>
          <p:nvPr/>
        </p:nvGrpSpPr>
        <p:grpSpPr>
          <a:xfrm>
            <a:off x="4948109" y="1171173"/>
            <a:ext cx="495270" cy="478144"/>
            <a:chOff x="4830403" y="5117914"/>
            <a:chExt cx="408190" cy="473247"/>
          </a:xfrm>
        </p:grpSpPr>
        <p:sp>
          <p:nvSpPr>
            <p:cNvPr id="12" name="Freeform 12">
              <a:extLst>
                <a:ext uri="{FF2B5EF4-FFF2-40B4-BE49-F238E27FC236}">
                  <a16:creationId xmlns:a16="http://schemas.microsoft.com/office/drawing/2014/main" id="{86D468A1-BF58-4FD9-99E0-80111FBA074A}"/>
                </a:ext>
              </a:extLst>
            </p:cNvPr>
            <p:cNvSpPr>
              <a:spLocks noChangeAspect="1"/>
            </p:cNvSpPr>
            <p:nvPr/>
          </p:nvSpPr>
          <p:spPr bwMode="auto">
            <a:xfrm>
              <a:off x="4838432" y="5124473"/>
              <a:ext cx="392133" cy="460318"/>
            </a:xfrm>
            <a:custGeom>
              <a:avLst/>
              <a:gdLst>
                <a:gd name="T0" fmla="*/ 393 w 393"/>
                <a:gd name="T1" fmla="*/ 83 h 573"/>
                <a:gd name="T2" fmla="*/ 393 w 393"/>
                <a:gd name="T3" fmla="*/ 541 h 573"/>
                <a:gd name="T4" fmla="*/ 361 w 393"/>
                <a:gd name="T5" fmla="*/ 573 h 573"/>
                <a:gd name="T6" fmla="*/ 32 w 393"/>
                <a:gd name="T7" fmla="*/ 573 h 573"/>
                <a:gd name="T8" fmla="*/ 0 w 393"/>
                <a:gd name="T9" fmla="*/ 541 h 573"/>
                <a:gd name="T10" fmla="*/ 0 w 393"/>
                <a:gd name="T11" fmla="*/ 32 h 573"/>
                <a:gd name="T12" fmla="*/ 32 w 393"/>
                <a:gd name="T13" fmla="*/ 0 h 573"/>
                <a:gd name="T14" fmla="*/ 361 w 393"/>
                <a:gd name="T15" fmla="*/ 0 h 573"/>
                <a:gd name="T16" fmla="*/ 393 w 393"/>
                <a:gd name="T17" fmla="*/ 32 h 573"/>
                <a:gd name="T18" fmla="*/ 393 w 393"/>
                <a:gd name="T19" fmla="*/ 51 h 5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3"/>
                <a:gd name="T31" fmla="*/ 0 h 573"/>
                <a:gd name="T32" fmla="*/ 393 w 393"/>
                <a:gd name="T33" fmla="*/ 573 h 5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3" h="573">
                  <a:moveTo>
                    <a:pt x="393" y="83"/>
                  </a:moveTo>
                  <a:cubicBezTo>
                    <a:pt x="393" y="541"/>
                    <a:pt x="393" y="541"/>
                    <a:pt x="393" y="541"/>
                  </a:cubicBezTo>
                  <a:cubicBezTo>
                    <a:pt x="393" y="559"/>
                    <a:pt x="379" y="573"/>
                    <a:pt x="361" y="573"/>
                  </a:cubicBezTo>
                  <a:cubicBezTo>
                    <a:pt x="32" y="573"/>
                    <a:pt x="32" y="573"/>
                    <a:pt x="32" y="573"/>
                  </a:cubicBezTo>
                  <a:cubicBezTo>
                    <a:pt x="14" y="573"/>
                    <a:pt x="0" y="559"/>
                    <a:pt x="0" y="541"/>
                  </a:cubicBezTo>
                  <a:cubicBezTo>
                    <a:pt x="0" y="32"/>
                    <a:pt x="0" y="32"/>
                    <a:pt x="0" y="32"/>
                  </a:cubicBezTo>
                  <a:cubicBezTo>
                    <a:pt x="0" y="14"/>
                    <a:pt x="14" y="0"/>
                    <a:pt x="32" y="0"/>
                  </a:cubicBezTo>
                  <a:cubicBezTo>
                    <a:pt x="361" y="0"/>
                    <a:pt x="361" y="0"/>
                    <a:pt x="361" y="0"/>
                  </a:cubicBezTo>
                  <a:cubicBezTo>
                    <a:pt x="379" y="0"/>
                    <a:pt x="393" y="14"/>
                    <a:pt x="393" y="32"/>
                  </a:cubicBezTo>
                  <a:cubicBezTo>
                    <a:pt x="393" y="51"/>
                    <a:pt x="393" y="51"/>
                    <a:pt x="393" y="5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13" name="Freeform 13">
              <a:extLst>
                <a:ext uri="{FF2B5EF4-FFF2-40B4-BE49-F238E27FC236}">
                  <a16:creationId xmlns:a16="http://schemas.microsoft.com/office/drawing/2014/main" id="{A1AE25EE-1C23-49C3-89EC-347E4EC9941D}"/>
                </a:ext>
              </a:extLst>
            </p:cNvPr>
            <p:cNvSpPr>
              <a:spLocks noChangeAspect="1" noEditPoints="1"/>
            </p:cNvSpPr>
            <p:nvPr/>
          </p:nvSpPr>
          <p:spPr bwMode="auto">
            <a:xfrm>
              <a:off x="4830403" y="5117914"/>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chemeClr val="accent1"/>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14" name="Text Box 45">
              <a:extLst>
                <a:ext uri="{FF2B5EF4-FFF2-40B4-BE49-F238E27FC236}">
                  <a16:creationId xmlns:a16="http://schemas.microsoft.com/office/drawing/2014/main" id="{D1762DD0-684E-43AE-AB8C-2C8E8D38194A}"/>
                </a:ext>
              </a:extLst>
            </p:cNvPr>
            <p:cNvSpPr txBox="1">
              <a:spLocks noChangeAspect="1" noChangeArrowheads="1"/>
            </p:cNvSpPr>
            <p:nvPr/>
          </p:nvSpPr>
          <p:spPr bwMode="auto">
            <a:xfrm>
              <a:off x="4862095" y="5445850"/>
              <a:ext cx="344806" cy="1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200" dirty="0">
                  <a:solidFill>
                    <a:schemeClr val="accent1"/>
                  </a:solidFill>
                </a:rPr>
                <a:t>AAA</a:t>
              </a:r>
            </a:p>
          </p:txBody>
        </p:sp>
      </p:grpSp>
      <p:grpSp>
        <p:nvGrpSpPr>
          <p:cNvPr id="9" name="Group 8">
            <a:extLst>
              <a:ext uri="{FF2B5EF4-FFF2-40B4-BE49-F238E27FC236}">
                <a16:creationId xmlns:a16="http://schemas.microsoft.com/office/drawing/2014/main" id="{4DA1E1C9-9F46-4F67-9FB7-D5556F098768}"/>
              </a:ext>
            </a:extLst>
          </p:cNvPr>
          <p:cNvGrpSpPr/>
          <p:nvPr/>
        </p:nvGrpSpPr>
        <p:grpSpPr>
          <a:xfrm>
            <a:off x="6601908" y="1145246"/>
            <a:ext cx="536961" cy="478144"/>
            <a:chOff x="5576127" y="4563707"/>
            <a:chExt cx="408190" cy="473247"/>
          </a:xfrm>
        </p:grpSpPr>
        <p:sp>
          <p:nvSpPr>
            <p:cNvPr id="10" name="Freeform 13">
              <a:extLst>
                <a:ext uri="{FF2B5EF4-FFF2-40B4-BE49-F238E27FC236}">
                  <a16:creationId xmlns:a16="http://schemas.microsoft.com/office/drawing/2014/main" id="{7FE1E030-C063-4081-A642-E2A1982E57F9}"/>
                </a:ext>
              </a:extLst>
            </p:cNvPr>
            <p:cNvSpPr>
              <a:spLocks noChangeAspect="1" noEditPoints="1"/>
            </p:cNvSpPr>
            <p:nvPr/>
          </p:nvSpPr>
          <p:spPr bwMode="auto">
            <a:xfrm>
              <a:off x="5576127" y="4563707"/>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chemeClr val="accent1"/>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11" name="Text Box 45">
              <a:extLst>
                <a:ext uri="{FF2B5EF4-FFF2-40B4-BE49-F238E27FC236}">
                  <a16:creationId xmlns:a16="http://schemas.microsoft.com/office/drawing/2014/main" id="{059FE9F2-3803-4C54-95B3-23C59732359A}"/>
                </a:ext>
              </a:extLst>
            </p:cNvPr>
            <p:cNvSpPr txBox="1">
              <a:spLocks noChangeAspect="1" noChangeArrowheads="1"/>
            </p:cNvSpPr>
            <p:nvPr/>
          </p:nvSpPr>
          <p:spPr bwMode="auto">
            <a:xfrm>
              <a:off x="5607819" y="4891643"/>
              <a:ext cx="344806" cy="1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200" dirty="0">
                  <a:solidFill>
                    <a:schemeClr val="accent1"/>
                  </a:solidFill>
                </a:rPr>
                <a:t>HSS</a:t>
              </a:r>
            </a:p>
          </p:txBody>
        </p:sp>
      </p:grpSp>
      <p:grpSp>
        <p:nvGrpSpPr>
          <p:cNvPr id="15" name="Group 14">
            <a:extLst>
              <a:ext uri="{FF2B5EF4-FFF2-40B4-BE49-F238E27FC236}">
                <a16:creationId xmlns:a16="http://schemas.microsoft.com/office/drawing/2014/main" id="{19EF97CB-FF7F-47C7-BA08-529C3DDC7FE8}"/>
              </a:ext>
            </a:extLst>
          </p:cNvPr>
          <p:cNvGrpSpPr/>
          <p:nvPr/>
        </p:nvGrpSpPr>
        <p:grpSpPr>
          <a:xfrm>
            <a:off x="776786" y="1184262"/>
            <a:ext cx="409722" cy="528695"/>
            <a:chOff x="2351794" y="4916983"/>
            <a:chExt cx="501650" cy="637947"/>
          </a:xfrm>
        </p:grpSpPr>
        <p:sp>
          <p:nvSpPr>
            <p:cNvPr id="16" name="Freeform 110">
              <a:extLst>
                <a:ext uri="{FF2B5EF4-FFF2-40B4-BE49-F238E27FC236}">
                  <a16:creationId xmlns:a16="http://schemas.microsoft.com/office/drawing/2014/main" id="{33956119-445C-46C1-B507-142557A3535D}"/>
                </a:ext>
              </a:extLst>
            </p:cNvPr>
            <p:cNvSpPr>
              <a:spLocks noChangeAspect="1" noEditPoints="1"/>
            </p:cNvSpPr>
            <p:nvPr/>
          </p:nvSpPr>
          <p:spPr bwMode="auto">
            <a:xfrm>
              <a:off x="2351794" y="4916983"/>
              <a:ext cx="501650" cy="637947"/>
            </a:xfrm>
            <a:custGeom>
              <a:avLst/>
              <a:gdLst>
                <a:gd name="T0" fmla="*/ 2282 w 409"/>
                <a:gd name="T1" fmla="*/ 222 h 589"/>
                <a:gd name="T2" fmla="*/ 0 w 409"/>
                <a:gd name="T3" fmla="*/ 222 h 589"/>
                <a:gd name="T4" fmla="*/ 2060 w 409"/>
                <a:gd name="T5" fmla="*/ 3285 h 589"/>
                <a:gd name="T6" fmla="*/ 2237 w 409"/>
                <a:gd name="T7" fmla="*/ 463 h 589"/>
                <a:gd name="T8" fmla="*/ 2060 w 409"/>
                <a:gd name="T9" fmla="*/ 3195 h 589"/>
                <a:gd name="T10" fmla="*/ 90 w 409"/>
                <a:gd name="T11" fmla="*/ 222 h 589"/>
                <a:gd name="T12" fmla="*/ 2192 w 409"/>
                <a:gd name="T13" fmla="*/ 222 h 589"/>
                <a:gd name="T14" fmla="*/ 827 w 409"/>
                <a:gd name="T15" fmla="*/ 954 h 589"/>
                <a:gd name="T16" fmla="*/ 1500 w 409"/>
                <a:gd name="T17" fmla="*/ 893 h 589"/>
                <a:gd name="T18" fmla="*/ 1105 w 409"/>
                <a:gd name="T19" fmla="*/ 257 h 589"/>
                <a:gd name="T20" fmla="*/ 827 w 409"/>
                <a:gd name="T21" fmla="*/ 954 h 589"/>
                <a:gd name="T22" fmla="*/ 898 w 409"/>
                <a:gd name="T23" fmla="*/ 864 h 589"/>
                <a:gd name="T24" fmla="*/ 1757 w 409"/>
                <a:gd name="T25" fmla="*/ 1868 h 589"/>
                <a:gd name="T26" fmla="*/ 1963 w 409"/>
                <a:gd name="T27" fmla="*/ 1679 h 589"/>
                <a:gd name="T28" fmla="*/ 1970 w 409"/>
                <a:gd name="T29" fmla="*/ 1667 h 589"/>
                <a:gd name="T30" fmla="*/ 1975 w 409"/>
                <a:gd name="T31" fmla="*/ 1651 h 589"/>
                <a:gd name="T32" fmla="*/ 1975 w 409"/>
                <a:gd name="T33" fmla="*/ 1639 h 589"/>
                <a:gd name="T34" fmla="*/ 1970 w 409"/>
                <a:gd name="T35" fmla="*/ 1630 h 589"/>
                <a:gd name="T36" fmla="*/ 1786 w 409"/>
                <a:gd name="T37" fmla="*/ 1445 h 589"/>
                <a:gd name="T38" fmla="*/ 1823 w 409"/>
                <a:gd name="T39" fmla="*/ 1606 h 589"/>
                <a:gd name="T40" fmla="*/ 827 w 409"/>
                <a:gd name="T41" fmla="*/ 1696 h 589"/>
                <a:gd name="T42" fmla="*/ 1724 w 409"/>
                <a:gd name="T43" fmla="*/ 1856 h 589"/>
                <a:gd name="T44" fmla="*/ 1975 w 409"/>
                <a:gd name="T45" fmla="*/ 1148 h 589"/>
                <a:gd name="T46" fmla="*/ 1970 w 409"/>
                <a:gd name="T47" fmla="*/ 1138 h 589"/>
                <a:gd name="T48" fmla="*/ 1724 w 409"/>
                <a:gd name="T49" fmla="*/ 959 h 589"/>
                <a:gd name="T50" fmla="*/ 827 w 409"/>
                <a:gd name="T51" fmla="*/ 1122 h 589"/>
                <a:gd name="T52" fmla="*/ 1823 w 409"/>
                <a:gd name="T53" fmla="*/ 1209 h 589"/>
                <a:gd name="T54" fmla="*/ 1724 w 409"/>
                <a:gd name="T55" fmla="*/ 1367 h 589"/>
                <a:gd name="T56" fmla="*/ 1963 w 409"/>
                <a:gd name="T57" fmla="*/ 1193 h 589"/>
                <a:gd name="T58" fmla="*/ 1970 w 409"/>
                <a:gd name="T59" fmla="*/ 1183 h 589"/>
                <a:gd name="T60" fmla="*/ 1975 w 409"/>
                <a:gd name="T61" fmla="*/ 1167 h 589"/>
                <a:gd name="T62" fmla="*/ 1507 w 409"/>
                <a:gd name="T63" fmla="*/ 1896 h 589"/>
                <a:gd name="T64" fmla="*/ 557 w 409"/>
                <a:gd name="T65" fmla="*/ 1752 h 589"/>
                <a:gd name="T66" fmla="*/ 324 w 409"/>
                <a:gd name="T67" fmla="*/ 1863 h 589"/>
                <a:gd name="T68" fmla="*/ 312 w 409"/>
                <a:gd name="T69" fmla="*/ 1880 h 589"/>
                <a:gd name="T70" fmla="*/ 312 w 409"/>
                <a:gd name="T71" fmla="*/ 1892 h 589"/>
                <a:gd name="T72" fmla="*/ 312 w 409"/>
                <a:gd name="T73" fmla="*/ 1901 h 589"/>
                <a:gd name="T74" fmla="*/ 319 w 409"/>
                <a:gd name="T75" fmla="*/ 1913 h 589"/>
                <a:gd name="T76" fmla="*/ 324 w 409"/>
                <a:gd name="T77" fmla="*/ 1925 h 589"/>
                <a:gd name="T78" fmla="*/ 557 w 409"/>
                <a:gd name="T79" fmla="*/ 2102 h 589"/>
                <a:gd name="T80" fmla="*/ 1462 w 409"/>
                <a:gd name="T81" fmla="*/ 1941 h 589"/>
                <a:gd name="T82" fmla="*/ 496 w 409"/>
                <a:gd name="T83" fmla="*/ 1200 h 589"/>
                <a:gd name="T84" fmla="*/ 319 w 409"/>
                <a:gd name="T85" fmla="*/ 1384 h 589"/>
                <a:gd name="T86" fmla="*/ 312 w 409"/>
                <a:gd name="T87" fmla="*/ 1400 h 589"/>
                <a:gd name="T88" fmla="*/ 312 w 409"/>
                <a:gd name="T89" fmla="*/ 1410 h 589"/>
                <a:gd name="T90" fmla="*/ 312 w 409"/>
                <a:gd name="T91" fmla="*/ 1422 h 589"/>
                <a:gd name="T92" fmla="*/ 324 w 409"/>
                <a:gd name="T93" fmla="*/ 1438 h 589"/>
                <a:gd name="T94" fmla="*/ 557 w 409"/>
                <a:gd name="T95" fmla="*/ 1613 h 589"/>
                <a:gd name="T96" fmla="*/ 463 w 409"/>
                <a:gd name="T97" fmla="*/ 1450 h 589"/>
                <a:gd name="T98" fmla="*/ 1462 w 409"/>
                <a:gd name="T99" fmla="*/ 1360 h 589"/>
                <a:gd name="T100" fmla="*/ 557 w 409"/>
                <a:gd name="T101" fmla="*/ 1200 h 5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09" h="589">
                  <a:moveTo>
                    <a:pt x="401" y="67"/>
                  </a:moveTo>
                  <a:cubicBezTo>
                    <a:pt x="406" y="67"/>
                    <a:pt x="409" y="64"/>
                    <a:pt x="409" y="59"/>
                  </a:cubicBezTo>
                  <a:cubicBezTo>
                    <a:pt x="409" y="40"/>
                    <a:pt x="409" y="40"/>
                    <a:pt x="409" y="40"/>
                  </a:cubicBezTo>
                  <a:cubicBezTo>
                    <a:pt x="409" y="18"/>
                    <a:pt x="392"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2" y="589"/>
                    <a:pt x="409" y="571"/>
                    <a:pt x="409" y="549"/>
                  </a:cubicBezTo>
                  <a:cubicBezTo>
                    <a:pt x="409" y="91"/>
                    <a:pt x="409" y="91"/>
                    <a:pt x="409" y="91"/>
                  </a:cubicBezTo>
                  <a:cubicBezTo>
                    <a:pt x="409" y="87"/>
                    <a:pt x="406" y="83"/>
                    <a:pt x="401" y="83"/>
                  </a:cubicBezTo>
                  <a:cubicBezTo>
                    <a:pt x="397" y="83"/>
                    <a:pt x="393" y="87"/>
                    <a:pt x="393" y="91"/>
                  </a:cubicBezTo>
                  <a:cubicBezTo>
                    <a:pt x="393" y="549"/>
                    <a:pt x="393" y="549"/>
                    <a:pt x="393" y="549"/>
                  </a:cubicBezTo>
                  <a:cubicBezTo>
                    <a:pt x="393" y="562"/>
                    <a:pt x="383" y="573"/>
                    <a:pt x="369" y="573"/>
                  </a:cubicBezTo>
                  <a:cubicBezTo>
                    <a:pt x="40" y="573"/>
                    <a:pt x="40" y="573"/>
                    <a:pt x="40" y="573"/>
                  </a:cubicBezTo>
                  <a:cubicBezTo>
                    <a:pt x="27" y="573"/>
                    <a:pt x="16" y="562"/>
                    <a:pt x="16" y="549"/>
                  </a:cubicBezTo>
                  <a:cubicBezTo>
                    <a:pt x="16" y="40"/>
                    <a:pt x="16" y="40"/>
                    <a:pt x="16" y="40"/>
                  </a:cubicBezTo>
                  <a:cubicBezTo>
                    <a:pt x="16" y="27"/>
                    <a:pt x="27" y="16"/>
                    <a:pt x="40" y="16"/>
                  </a:cubicBezTo>
                  <a:cubicBezTo>
                    <a:pt x="369" y="16"/>
                    <a:pt x="369" y="16"/>
                    <a:pt x="369" y="16"/>
                  </a:cubicBezTo>
                  <a:cubicBezTo>
                    <a:pt x="383" y="16"/>
                    <a:pt x="393" y="27"/>
                    <a:pt x="393" y="40"/>
                  </a:cubicBezTo>
                  <a:cubicBezTo>
                    <a:pt x="393" y="59"/>
                    <a:pt x="393" y="59"/>
                    <a:pt x="393" y="59"/>
                  </a:cubicBezTo>
                  <a:cubicBezTo>
                    <a:pt x="393" y="64"/>
                    <a:pt x="397" y="67"/>
                    <a:pt x="401" y="67"/>
                  </a:cubicBezTo>
                  <a:close/>
                  <a:moveTo>
                    <a:pt x="148" y="171"/>
                  </a:moveTo>
                  <a:cubicBezTo>
                    <a:pt x="262" y="171"/>
                    <a:pt x="262" y="171"/>
                    <a:pt x="262" y="171"/>
                  </a:cubicBezTo>
                  <a:cubicBezTo>
                    <a:pt x="265" y="171"/>
                    <a:pt x="267" y="170"/>
                    <a:pt x="269" y="167"/>
                  </a:cubicBezTo>
                  <a:cubicBezTo>
                    <a:pt x="270" y="165"/>
                    <a:pt x="270" y="162"/>
                    <a:pt x="269" y="160"/>
                  </a:cubicBezTo>
                  <a:cubicBezTo>
                    <a:pt x="212" y="46"/>
                    <a:pt x="212" y="46"/>
                    <a:pt x="212" y="46"/>
                  </a:cubicBezTo>
                  <a:cubicBezTo>
                    <a:pt x="211" y="43"/>
                    <a:pt x="208" y="41"/>
                    <a:pt x="205" y="41"/>
                  </a:cubicBezTo>
                  <a:cubicBezTo>
                    <a:pt x="202" y="41"/>
                    <a:pt x="199" y="43"/>
                    <a:pt x="198" y="46"/>
                  </a:cubicBezTo>
                  <a:cubicBezTo>
                    <a:pt x="141" y="160"/>
                    <a:pt x="141" y="160"/>
                    <a:pt x="141" y="160"/>
                  </a:cubicBezTo>
                  <a:cubicBezTo>
                    <a:pt x="139" y="162"/>
                    <a:pt x="140" y="165"/>
                    <a:pt x="141" y="167"/>
                  </a:cubicBezTo>
                  <a:cubicBezTo>
                    <a:pt x="142" y="170"/>
                    <a:pt x="145" y="171"/>
                    <a:pt x="148" y="171"/>
                  </a:cubicBezTo>
                  <a:close/>
                  <a:moveTo>
                    <a:pt x="205" y="67"/>
                  </a:moveTo>
                  <a:cubicBezTo>
                    <a:pt x="249" y="155"/>
                    <a:pt x="249" y="155"/>
                    <a:pt x="249" y="155"/>
                  </a:cubicBezTo>
                  <a:cubicBezTo>
                    <a:pt x="161" y="155"/>
                    <a:pt x="161" y="155"/>
                    <a:pt x="161" y="155"/>
                  </a:cubicBezTo>
                  <a:lnTo>
                    <a:pt x="205" y="67"/>
                  </a:lnTo>
                  <a:close/>
                  <a:moveTo>
                    <a:pt x="309" y="333"/>
                  </a:moveTo>
                  <a:cubicBezTo>
                    <a:pt x="311" y="334"/>
                    <a:pt x="313" y="335"/>
                    <a:pt x="315" y="335"/>
                  </a:cubicBezTo>
                  <a:cubicBezTo>
                    <a:pt x="317" y="335"/>
                    <a:pt x="319" y="334"/>
                    <a:pt x="320" y="333"/>
                  </a:cubicBezTo>
                  <a:cubicBezTo>
                    <a:pt x="352" y="302"/>
                    <a:pt x="352" y="302"/>
                    <a:pt x="352" y="302"/>
                  </a:cubicBezTo>
                  <a:cubicBezTo>
                    <a:pt x="352" y="302"/>
                    <a:pt x="352" y="301"/>
                    <a:pt x="352" y="301"/>
                  </a:cubicBezTo>
                  <a:cubicBezTo>
                    <a:pt x="352" y="301"/>
                    <a:pt x="352" y="301"/>
                    <a:pt x="353" y="300"/>
                  </a:cubicBezTo>
                  <a:cubicBezTo>
                    <a:pt x="353" y="300"/>
                    <a:pt x="353" y="300"/>
                    <a:pt x="353" y="300"/>
                  </a:cubicBezTo>
                  <a:cubicBezTo>
                    <a:pt x="353" y="300"/>
                    <a:pt x="353" y="299"/>
                    <a:pt x="353" y="299"/>
                  </a:cubicBezTo>
                  <a:cubicBezTo>
                    <a:pt x="354" y="299"/>
                    <a:pt x="354" y="298"/>
                    <a:pt x="354" y="298"/>
                  </a:cubicBezTo>
                  <a:cubicBezTo>
                    <a:pt x="354" y="298"/>
                    <a:pt x="354" y="298"/>
                    <a:pt x="354" y="297"/>
                  </a:cubicBezTo>
                  <a:cubicBezTo>
                    <a:pt x="354" y="297"/>
                    <a:pt x="354" y="297"/>
                    <a:pt x="354" y="296"/>
                  </a:cubicBezTo>
                  <a:cubicBezTo>
                    <a:pt x="354" y="296"/>
                    <a:pt x="354" y="296"/>
                    <a:pt x="354" y="296"/>
                  </a:cubicBezTo>
                  <a:cubicBezTo>
                    <a:pt x="354" y="296"/>
                    <a:pt x="354" y="296"/>
                    <a:pt x="354" y="296"/>
                  </a:cubicBezTo>
                  <a:cubicBezTo>
                    <a:pt x="354" y="295"/>
                    <a:pt x="354" y="295"/>
                    <a:pt x="354" y="294"/>
                  </a:cubicBezTo>
                  <a:cubicBezTo>
                    <a:pt x="354" y="294"/>
                    <a:pt x="354" y="294"/>
                    <a:pt x="354" y="294"/>
                  </a:cubicBezTo>
                  <a:cubicBezTo>
                    <a:pt x="354" y="293"/>
                    <a:pt x="354" y="293"/>
                    <a:pt x="353" y="293"/>
                  </a:cubicBezTo>
                  <a:cubicBezTo>
                    <a:pt x="353" y="293"/>
                    <a:pt x="353" y="292"/>
                    <a:pt x="353" y="292"/>
                  </a:cubicBezTo>
                  <a:cubicBezTo>
                    <a:pt x="353" y="292"/>
                    <a:pt x="353" y="292"/>
                    <a:pt x="353" y="291"/>
                  </a:cubicBezTo>
                  <a:cubicBezTo>
                    <a:pt x="352" y="291"/>
                    <a:pt x="352" y="291"/>
                    <a:pt x="352" y="290"/>
                  </a:cubicBezTo>
                  <a:cubicBezTo>
                    <a:pt x="320" y="259"/>
                    <a:pt x="320" y="259"/>
                    <a:pt x="320" y="259"/>
                  </a:cubicBezTo>
                  <a:cubicBezTo>
                    <a:pt x="317" y="256"/>
                    <a:pt x="312" y="256"/>
                    <a:pt x="309" y="259"/>
                  </a:cubicBezTo>
                  <a:cubicBezTo>
                    <a:pt x="306" y="262"/>
                    <a:pt x="306" y="267"/>
                    <a:pt x="309" y="270"/>
                  </a:cubicBezTo>
                  <a:cubicBezTo>
                    <a:pt x="327" y="288"/>
                    <a:pt x="327" y="288"/>
                    <a:pt x="327" y="288"/>
                  </a:cubicBezTo>
                  <a:cubicBezTo>
                    <a:pt x="148" y="288"/>
                    <a:pt x="148" y="288"/>
                    <a:pt x="148" y="288"/>
                  </a:cubicBezTo>
                  <a:cubicBezTo>
                    <a:pt x="143" y="288"/>
                    <a:pt x="140" y="291"/>
                    <a:pt x="140" y="296"/>
                  </a:cubicBezTo>
                  <a:cubicBezTo>
                    <a:pt x="140" y="300"/>
                    <a:pt x="143" y="304"/>
                    <a:pt x="148" y="304"/>
                  </a:cubicBezTo>
                  <a:cubicBezTo>
                    <a:pt x="327" y="304"/>
                    <a:pt x="327" y="304"/>
                    <a:pt x="327" y="304"/>
                  </a:cubicBezTo>
                  <a:cubicBezTo>
                    <a:pt x="309" y="322"/>
                    <a:pt x="309" y="322"/>
                    <a:pt x="309" y="322"/>
                  </a:cubicBezTo>
                  <a:cubicBezTo>
                    <a:pt x="306" y="325"/>
                    <a:pt x="306" y="330"/>
                    <a:pt x="309" y="333"/>
                  </a:cubicBezTo>
                  <a:close/>
                  <a:moveTo>
                    <a:pt x="354" y="208"/>
                  </a:moveTo>
                  <a:cubicBezTo>
                    <a:pt x="354" y="208"/>
                    <a:pt x="354" y="207"/>
                    <a:pt x="354" y="207"/>
                  </a:cubicBezTo>
                  <a:cubicBezTo>
                    <a:pt x="354" y="207"/>
                    <a:pt x="354" y="206"/>
                    <a:pt x="354" y="206"/>
                  </a:cubicBezTo>
                  <a:cubicBezTo>
                    <a:pt x="354" y="206"/>
                    <a:pt x="354" y="206"/>
                    <a:pt x="353" y="205"/>
                  </a:cubicBezTo>
                  <a:cubicBezTo>
                    <a:pt x="353" y="205"/>
                    <a:pt x="353" y="205"/>
                    <a:pt x="353" y="204"/>
                  </a:cubicBezTo>
                  <a:cubicBezTo>
                    <a:pt x="353" y="204"/>
                    <a:pt x="353" y="204"/>
                    <a:pt x="353" y="204"/>
                  </a:cubicBezTo>
                  <a:cubicBezTo>
                    <a:pt x="352" y="204"/>
                    <a:pt x="352" y="203"/>
                    <a:pt x="352" y="203"/>
                  </a:cubicBezTo>
                  <a:cubicBezTo>
                    <a:pt x="320" y="172"/>
                    <a:pt x="320" y="172"/>
                    <a:pt x="320" y="172"/>
                  </a:cubicBezTo>
                  <a:cubicBezTo>
                    <a:pt x="317" y="168"/>
                    <a:pt x="312" y="168"/>
                    <a:pt x="309" y="172"/>
                  </a:cubicBezTo>
                  <a:cubicBezTo>
                    <a:pt x="306" y="175"/>
                    <a:pt x="306" y="180"/>
                    <a:pt x="309" y="183"/>
                  </a:cubicBezTo>
                  <a:cubicBezTo>
                    <a:pt x="327" y="201"/>
                    <a:pt x="327" y="201"/>
                    <a:pt x="327" y="201"/>
                  </a:cubicBezTo>
                  <a:cubicBezTo>
                    <a:pt x="148" y="201"/>
                    <a:pt x="148" y="201"/>
                    <a:pt x="148" y="201"/>
                  </a:cubicBezTo>
                  <a:cubicBezTo>
                    <a:pt x="143" y="201"/>
                    <a:pt x="140" y="204"/>
                    <a:pt x="140" y="209"/>
                  </a:cubicBezTo>
                  <a:cubicBezTo>
                    <a:pt x="140" y="213"/>
                    <a:pt x="143" y="217"/>
                    <a:pt x="148" y="217"/>
                  </a:cubicBezTo>
                  <a:cubicBezTo>
                    <a:pt x="327" y="217"/>
                    <a:pt x="327" y="217"/>
                    <a:pt x="327" y="217"/>
                  </a:cubicBezTo>
                  <a:cubicBezTo>
                    <a:pt x="309" y="234"/>
                    <a:pt x="309" y="234"/>
                    <a:pt x="309" y="234"/>
                  </a:cubicBezTo>
                  <a:cubicBezTo>
                    <a:pt x="309" y="234"/>
                    <a:pt x="309" y="234"/>
                    <a:pt x="309" y="234"/>
                  </a:cubicBezTo>
                  <a:cubicBezTo>
                    <a:pt x="306" y="237"/>
                    <a:pt x="306" y="242"/>
                    <a:pt x="309" y="245"/>
                  </a:cubicBezTo>
                  <a:cubicBezTo>
                    <a:pt x="311" y="247"/>
                    <a:pt x="313" y="248"/>
                    <a:pt x="315" y="248"/>
                  </a:cubicBezTo>
                  <a:cubicBezTo>
                    <a:pt x="317" y="248"/>
                    <a:pt x="319" y="247"/>
                    <a:pt x="320" y="245"/>
                  </a:cubicBezTo>
                  <a:cubicBezTo>
                    <a:pt x="352" y="214"/>
                    <a:pt x="352" y="214"/>
                    <a:pt x="352" y="214"/>
                  </a:cubicBezTo>
                  <a:cubicBezTo>
                    <a:pt x="352" y="214"/>
                    <a:pt x="352" y="213"/>
                    <a:pt x="353" y="213"/>
                  </a:cubicBezTo>
                  <a:cubicBezTo>
                    <a:pt x="353" y="213"/>
                    <a:pt x="353" y="213"/>
                    <a:pt x="353" y="213"/>
                  </a:cubicBezTo>
                  <a:cubicBezTo>
                    <a:pt x="353" y="212"/>
                    <a:pt x="353" y="212"/>
                    <a:pt x="353" y="212"/>
                  </a:cubicBezTo>
                  <a:cubicBezTo>
                    <a:pt x="354" y="211"/>
                    <a:pt x="354" y="211"/>
                    <a:pt x="354" y="211"/>
                  </a:cubicBezTo>
                  <a:cubicBezTo>
                    <a:pt x="354" y="211"/>
                    <a:pt x="354" y="210"/>
                    <a:pt x="354" y="210"/>
                  </a:cubicBezTo>
                  <a:cubicBezTo>
                    <a:pt x="354" y="210"/>
                    <a:pt x="354" y="209"/>
                    <a:pt x="354" y="209"/>
                  </a:cubicBezTo>
                  <a:cubicBezTo>
                    <a:pt x="354" y="209"/>
                    <a:pt x="354" y="209"/>
                    <a:pt x="354" y="209"/>
                  </a:cubicBezTo>
                  <a:cubicBezTo>
                    <a:pt x="354" y="208"/>
                    <a:pt x="354" y="208"/>
                    <a:pt x="354" y="208"/>
                  </a:cubicBezTo>
                  <a:close/>
                  <a:moveTo>
                    <a:pt x="270" y="340"/>
                  </a:moveTo>
                  <a:cubicBezTo>
                    <a:pt x="270" y="335"/>
                    <a:pt x="266" y="332"/>
                    <a:pt x="262" y="332"/>
                  </a:cubicBezTo>
                  <a:cubicBezTo>
                    <a:pt x="83" y="332"/>
                    <a:pt x="83" y="332"/>
                    <a:pt x="83" y="332"/>
                  </a:cubicBezTo>
                  <a:cubicBezTo>
                    <a:pt x="100" y="314"/>
                    <a:pt x="100" y="314"/>
                    <a:pt x="100" y="314"/>
                  </a:cubicBezTo>
                  <a:cubicBezTo>
                    <a:pt x="104" y="311"/>
                    <a:pt x="104" y="306"/>
                    <a:pt x="100" y="303"/>
                  </a:cubicBezTo>
                  <a:cubicBezTo>
                    <a:pt x="97" y="300"/>
                    <a:pt x="92" y="300"/>
                    <a:pt x="89" y="303"/>
                  </a:cubicBezTo>
                  <a:cubicBezTo>
                    <a:pt x="58" y="334"/>
                    <a:pt x="58" y="334"/>
                    <a:pt x="58" y="334"/>
                  </a:cubicBezTo>
                  <a:cubicBezTo>
                    <a:pt x="57" y="334"/>
                    <a:pt x="57" y="335"/>
                    <a:pt x="57" y="335"/>
                  </a:cubicBezTo>
                  <a:cubicBezTo>
                    <a:pt x="57" y="335"/>
                    <a:pt x="57" y="336"/>
                    <a:pt x="57" y="336"/>
                  </a:cubicBezTo>
                  <a:cubicBezTo>
                    <a:pt x="56" y="336"/>
                    <a:pt x="56" y="336"/>
                    <a:pt x="56" y="337"/>
                  </a:cubicBezTo>
                  <a:cubicBezTo>
                    <a:pt x="56" y="337"/>
                    <a:pt x="56" y="337"/>
                    <a:pt x="56" y="337"/>
                  </a:cubicBezTo>
                  <a:cubicBezTo>
                    <a:pt x="56" y="338"/>
                    <a:pt x="56" y="338"/>
                    <a:pt x="56" y="338"/>
                  </a:cubicBezTo>
                  <a:cubicBezTo>
                    <a:pt x="56" y="339"/>
                    <a:pt x="56" y="339"/>
                    <a:pt x="56" y="339"/>
                  </a:cubicBezTo>
                  <a:cubicBezTo>
                    <a:pt x="56" y="339"/>
                    <a:pt x="55" y="340"/>
                    <a:pt x="55" y="340"/>
                  </a:cubicBezTo>
                  <a:cubicBezTo>
                    <a:pt x="55" y="340"/>
                    <a:pt x="56" y="340"/>
                    <a:pt x="56" y="340"/>
                  </a:cubicBezTo>
                  <a:cubicBezTo>
                    <a:pt x="56" y="340"/>
                    <a:pt x="56" y="341"/>
                    <a:pt x="56" y="341"/>
                  </a:cubicBezTo>
                  <a:cubicBezTo>
                    <a:pt x="56" y="341"/>
                    <a:pt x="56" y="342"/>
                    <a:pt x="56" y="342"/>
                  </a:cubicBezTo>
                  <a:cubicBezTo>
                    <a:pt x="56" y="342"/>
                    <a:pt x="56" y="342"/>
                    <a:pt x="56" y="343"/>
                  </a:cubicBezTo>
                  <a:cubicBezTo>
                    <a:pt x="56" y="343"/>
                    <a:pt x="56" y="343"/>
                    <a:pt x="57" y="343"/>
                  </a:cubicBezTo>
                  <a:cubicBezTo>
                    <a:pt x="57" y="344"/>
                    <a:pt x="57" y="344"/>
                    <a:pt x="57" y="344"/>
                  </a:cubicBezTo>
                  <a:cubicBezTo>
                    <a:pt x="57" y="344"/>
                    <a:pt x="57" y="345"/>
                    <a:pt x="58" y="345"/>
                  </a:cubicBezTo>
                  <a:cubicBezTo>
                    <a:pt x="58" y="345"/>
                    <a:pt x="58" y="345"/>
                    <a:pt x="58" y="345"/>
                  </a:cubicBezTo>
                  <a:cubicBezTo>
                    <a:pt x="89" y="377"/>
                    <a:pt x="89" y="377"/>
                    <a:pt x="89" y="377"/>
                  </a:cubicBezTo>
                  <a:cubicBezTo>
                    <a:pt x="91" y="378"/>
                    <a:pt x="93" y="379"/>
                    <a:pt x="95" y="379"/>
                  </a:cubicBezTo>
                  <a:cubicBezTo>
                    <a:pt x="97" y="379"/>
                    <a:pt x="99" y="378"/>
                    <a:pt x="100" y="377"/>
                  </a:cubicBezTo>
                  <a:cubicBezTo>
                    <a:pt x="104" y="373"/>
                    <a:pt x="104" y="368"/>
                    <a:pt x="100" y="365"/>
                  </a:cubicBezTo>
                  <a:cubicBezTo>
                    <a:pt x="83" y="348"/>
                    <a:pt x="83" y="348"/>
                    <a:pt x="83" y="348"/>
                  </a:cubicBezTo>
                  <a:cubicBezTo>
                    <a:pt x="262" y="348"/>
                    <a:pt x="262" y="348"/>
                    <a:pt x="262" y="348"/>
                  </a:cubicBezTo>
                  <a:cubicBezTo>
                    <a:pt x="266" y="348"/>
                    <a:pt x="270" y="344"/>
                    <a:pt x="270" y="340"/>
                  </a:cubicBezTo>
                  <a:close/>
                  <a:moveTo>
                    <a:pt x="100" y="215"/>
                  </a:moveTo>
                  <a:cubicBezTo>
                    <a:pt x="97" y="212"/>
                    <a:pt x="92" y="212"/>
                    <a:pt x="89" y="215"/>
                  </a:cubicBezTo>
                  <a:cubicBezTo>
                    <a:pt x="58" y="246"/>
                    <a:pt x="58" y="246"/>
                    <a:pt x="58" y="246"/>
                  </a:cubicBezTo>
                  <a:cubicBezTo>
                    <a:pt x="57" y="247"/>
                    <a:pt x="57" y="247"/>
                    <a:pt x="57" y="248"/>
                  </a:cubicBezTo>
                  <a:cubicBezTo>
                    <a:pt x="57" y="248"/>
                    <a:pt x="57" y="248"/>
                    <a:pt x="57" y="248"/>
                  </a:cubicBezTo>
                  <a:cubicBezTo>
                    <a:pt x="56" y="248"/>
                    <a:pt x="56" y="249"/>
                    <a:pt x="56" y="249"/>
                  </a:cubicBezTo>
                  <a:cubicBezTo>
                    <a:pt x="56" y="249"/>
                    <a:pt x="56" y="249"/>
                    <a:pt x="56" y="250"/>
                  </a:cubicBezTo>
                  <a:cubicBezTo>
                    <a:pt x="56" y="250"/>
                    <a:pt x="56" y="250"/>
                    <a:pt x="56" y="251"/>
                  </a:cubicBezTo>
                  <a:cubicBezTo>
                    <a:pt x="56" y="251"/>
                    <a:pt x="56" y="251"/>
                    <a:pt x="56" y="252"/>
                  </a:cubicBezTo>
                  <a:cubicBezTo>
                    <a:pt x="56" y="252"/>
                    <a:pt x="55" y="252"/>
                    <a:pt x="55" y="252"/>
                  </a:cubicBezTo>
                  <a:cubicBezTo>
                    <a:pt x="55" y="252"/>
                    <a:pt x="56" y="253"/>
                    <a:pt x="56" y="253"/>
                  </a:cubicBezTo>
                  <a:cubicBezTo>
                    <a:pt x="56" y="253"/>
                    <a:pt x="56" y="253"/>
                    <a:pt x="56" y="254"/>
                  </a:cubicBezTo>
                  <a:cubicBezTo>
                    <a:pt x="56" y="254"/>
                    <a:pt x="56" y="254"/>
                    <a:pt x="56" y="255"/>
                  </a:cubicBezTo>
                  <a:cubicBezTo>
                    <a:pt x="56" y="255"/>
                    <a:pt x="56" y="255"/>
                    <a:pt x="56" y="255"/>
                  </a:cubicBezTo>
                  <a:cubicBezTo>
                    <a:pt x="56" y="256"/>
                    <a:pt x="56" y="256"/>
                    <a:pt x="57" y="256"/>
                  </a:cubicBezTo>
                  <a:cubicBezTo>
                    <a:pt x="57" y="256"/>
                    <a:pt x="57" y="257"/>
                    <a:pt x="57" y="257"/>
                  </a:cubicBezTo>
                  <a:cubicBezTo>
                    <a:pt x="57" y="257"/>
                    <a:pt x="57" y="258"/>
                    <a:pt x="58" y="258"/>
                  </a:cubicBezTo>
                  <a:cubicBezTo>
                    <a:pt x="89" y="289"/>
                    <a:pt x="89" y="289"/>
                    <a:pt x="89" y="289"/>
                  </a:cubicBezTo>
                  <a:cubicBezTo>
                    <a:pt x="91" y="291"/>
                    <a:pt x="93" y="291"/>
                    <a:pt x="95" y="291"/>
                  </a:cubicBezTo>
                  <a:cubicBezTo>
                    <a:pt x="97" y="291"/>
                    <a:pt x="99" y="291"/>
                    <a:pt x="100" y="289"/>
                  </a:cubicBezTo>
                  <a:cubicBezTo>
                    <a:pt x="104" y="286"/>
                    <a:pt x="104" y="281"/>
                    <a:pt x="100" y="278"/>
                  </a:cubicBezTo>
                  <a:cubicBezTo>
                    <a:pt x="100" y="278"/>
                    <a:pt x="100" y="278"/>
                    <a:pt x="100" y="278"/>
                  </a:cubicBezTo>
                  <a:cubicBezTo>
                    <a:pt x="83" y="260"/>
                    <a:pt x="83" y="260"/>
                    <a:pt x="83" y="260"/>
                  </a:cubicBezTo>
                  <a:cubicBezTo>
                    <a:pt x="262" y="260"/>
                    <a:pt x="262" y="260"/>
                    <a:pt x="262" y="260"/>
                  </a:cubicBezTo>
                  <a:cubicBezTo>
                    <a:pt x="266" y="260"/>
                    <a:pt x="270" y="257"/>
                    <a:pt x="270" y="252"/>
                  </a:cubicBezTo>
                  <a:cubicBezTo>
                    <a:pt x="270" y="248"/>
                    <a:pt x="266" y="244"/>
                    <a:pt x="262" y="244"/>
                  </a:cubicBezTo>
                  <a:cubicBezTo>
                    <a:pt x="83" y="244"/>
                    <a:pt x="83" y="244"/>
                    <a:pt x="83" y="244"/>
                  </a:cubicBezTo>
                  <a:cubicBezTo>
                    <a:pt x="100" y="227"/>
                    <a:pt x="100" y="227"/>
                    <a:pt x="100" y="227"/>
                  </a:cubicBezTo>
                  <a:cubicBezTo>
                    <a:pt x="104" y="223"/>
                    <a:pt x="104" y="218"/>
                    <a:pt x="100" y="21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00"/>
            </a:p>
          </p:txBody>
        </p:sp>
        <p:sp>
          <p:nvSpPr>
            <p:cNvPr id="17" name="Text Box 5">
              <a:extLst>
                <a:ext uri="{FF2B5EF4-FFF2-40B4-BE49-F238E27FC236}">
                  <a16:creationId xmlns:a16="http://schemas.microsoft.com/office/drawing/2014/main" id="{1B9FA1B8-B7E1-4702-92D3-ABF5A052879F}"/>
                </a:ext>
              </a:extLst>
            </p:cNvPr>
            <p:cNvSpPr txBox="1">
              <a:spLocks noChangeAspect="1" noChangeArrowheads="1"/>
            </p:cNvSpPr>
            <p:nvPr/>
          </p:nvSpPr>
          <p:spPr bwMode="auto">
            <a:xfrm>
              <a:off x="2389703" y="5355221"/>
              <a:ext cx="423755" cy="148551"/>
            </a:xfrm>
            <a:prstGeom prst="rect">
              <a:avLst/>
            </a:prstGeom>
            <a:noFill/>
            <a:ln>
              <a:noFill/>
            </a:ln>
            <a:extLst/>
          </p:spPr>
          <p:txBody>
            <a:bodyPr lIns="0" tIns="0" rIns="0" bIns="0" anchor="ctr">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lnSpc>
                  <a:spcPct val="80000"/>
                </a:lnSpc>
              </a:pPr>
              <a:r>
                <a:rPr lang="sv-SE" sz="1000" dirty="0">
                  <a:solidFill>
                    <a:schemeClr val="accent1"/>
                  </a:solidFill>
                  <a:ea typeface="MS PGothic" pitchFamily="34" charset="-128"/>
                </a:rPr>
                <a:t>ePDG</a:t>
              </a:r>
            </a:p>
          </p:txBody>
        </p:sp>
      </p:grpSp>
      <p:sp>
        <p:nvSpPr>
          <p:cNvPr id="18" name="Freeform 4">
            <a:extLst>
              <a:ext uri="{FF2B5EF4-FFF2-40B4-BE49-F238E27FC236}">
                <a16:creationId xmlns:a16="http://schemas.microsoft.com/office/drawing/2014/main" id="{7CF689E7-F4B4-4412-8961-5B04069F1B07}"/>
              </a:ext>
            </a:extLst>
          </p:cNvPr>
          <p:cNvSpPr>
            <a:spLocks noChangeAspect="1" noEditPoints="1"/>
          </p:cNvSpPr>
          <p:nvPr/>
        </p:nvSpPr>
        <p:spPr bwMode="auto">
          <a:xfrm>
            <a:off x="40695" y="1229846"/>
            <a:ext cx="210420" cy="370778"/>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433D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000"/>
          </a:p>
        </p:txBody>
      </p:sp>
      <p:cxnSp>
        <p:nvCxnSpPr>
          <p:cNvPr id="20" name="Straight Connector 19">
            <a:extLst>
              <a:ext uri="{FF2B5EF4-FFF2-40B4-BE49-F238E27FC236}">
                <a16:creationId xmlns:a16="http://schemas.microsoft.com/office/drawing/2014/main" id="{5E9C84C8-9FB7-47DC-89B2-AA8C08473602}"/>
              </a:ext>
            </a:extLst>
          </p:cNvPr>
          <p:cNvCxnSpPr>
            <a:cxnSpLocks/>
          </p:cNvCxnSpPr>
          <p:nvPr/>
        </p:nvCxnSpPr>
        <p:spPr bwMode="auto">
          <a:xfrm>
            <a:off x="145905" y="1807342"/>
            <a:ext cx="0" cy="4779436"/>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1" name="Straight Connector 20">
            <a:extLst>
              <a:ext uri="{FF2B5EF4-FFF2-40B4-BE49-F238E27FC236}">
                <a16:creationId xmlns:a16="http://schemas.microsoft.com/office/drawing/2014/main" id="{19F33F7D-ED0C-4EE2-B8E9-6B19B6F30F7A}"/>
              </a:ext>
            </a:extLst>
          </p:cNvPr>
          <p:cNvCxnSpPr>
            <a:cxnSpLocks/>
          </p:cNvCxnSpPr>
          <p:nvPr/>
        </p:nvCxnSpPr>
        <p:spPr bwMode="auto">
          <a:xfrm flipH="1">
            <a:off x="980798" y="1815189"/>
            <a:ext cx="850" cy="4771589"/>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3" name="Straight Connector 22">
            <a:extLst>
              <a:ext uri="{FF2B5EF4-FFF2-40B4-BE49-F238E27FC236}">
                <a16:creationId xmlns:a16="http://schemas.microsoft.com/office/drawing/2014/main" id="{6B5101F5-AE90-4978-ABC8-41293CEDE42B}"/>
              </a:ext>
            </a:extLst>
          </p:cNvPr>
          <p:cNvCxnSpPr>
            <a:cxnSpLocks/>
          </p:cNvCxnSpPr>
          <p:nvPr/>
        </p:nvCxnSpPr>
        <p:spPr bwMode="auto">
          <a:xfrm>
            <a:off x="6866446" y="1740929"/>
            <a:ext cx="0" cy="4942149"/>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4" name="Straight Connector 23">
            <a:extLst>
              <a:ext uri="{FF2B5EF4-FFF2-40B4-BE49-F238E27FC236}">
                <a16:creationId xmlns:a16="http://schemas.microsoft.com/office/drawing/2014/main" id="{7D302F29-8F84-492B-87B6-E3FAA0B67CEF}"/>
              </a:ext>
            </a:extLst>
          </p:cNvPr>
          <p:cNvCxnSpPr>
            <a:cxnSpLocks/>
          </p:cNvCxnSpPr>
          <p:nvPr/>
        </p:nvCxnSpPr>
        <p:spPr bwMode="auto">
          <a:xfrm>
            <a:off x="8853172" y="1823914"/>
            <a:ext cx="0" cy="4762864"/>
          </a:xfrm>
          <a:prstGeom prst="line">
            <a:avLst/>
          </a:prstGeom>
          <a:solidFill>
            <a:schemeClr val="accent1"/>
          </a:solidFill>
          <a:ln w="12700" cap="flat" cmpd="sng" algn="ctr">
            <a:solidFill>
              <a:schemeClr val="tx1"/>
            </a:solidFill>
            <a:prstDash val="solid"/>
            <a:round/>
            <a:headEnd type="none" w="med" len="med"/>
            <a:tailEnd type="none"/>
          </a:ln>
          <a:effectLst/>
        </p:spPr>
      </p:cxnSp>
      <p:grpSp>
        <p:nvGrpSpPr>
          <p:cNvPr id="25" name="Group 24">
            <a:extLst>
              <a:ext uri="{FF2B5EF4-FFF2-40B4-BE49-F238E27FC236}">
                <a16:creationId xmlns:a16="http://schemas.microsoft.com/office/drawing/2014/main" id="{F5BDCA26-9A82-443D-A263-C9678087638F}"/>
              </a:ext>
            </a:extLst>
          </p:cNvPr>
          <p:cNvGrpSpPr/>
          <p:nvPr/>
        </p:nvGrpSpPr>
        <p:grpSpPr>
          <a:xfrm>
            <a:off x="8610452" y="1174669"/>
            <a:ext cx="449502" cy="478145"/>
            <a:chOff x="7635747" y="4555520"/>
            <a:chExt cx="408190" cy="473247"/>
          </a:xfrm>
        </p:grpSpPr>
        <p:sp>
          <p:nvSpPr>
            <p:cNvPr id="26" name="Freeform 13">
              <a:extLst>
                <a:ext uri="{FF2B5EF4-FFF2-40B4-BE49-F238E27FC236}">
                  <a16:creationId xmlns:a16="http://schemas.microsoft.com/office/drawing/2014/main" id="{0ACE8240-C6C6-4584-9DA1-12CC808FB9E1}"/>
                </a:ext>
              </a:extLst>
            </p:cNvPr>
            <p:cNvSpPr>
              <a:spLocks noChangeAspect="1" noEditPoints="1"/>
            </p:cNvSpPr>
            <p:nvPr/>
          </p:nvSpPr>
          <p:spPr bwMode="auto">
            <a:xfrm>
              <a:off x="7635747" y="4555520"/>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chemeClr val="accent5"/>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27" name="Text Box 45">
              <a:extLst>
                <a:ext uri="{FF2B5EF4-FFF2-40B4-BE49-F238E27FC236}">
                  <a16:creationId xmlns:a16="http://schemas.microsoft.com/office/drawing/2014/main" id="{F7A078A3-EF75-40D3-9F65-423BE6C4020C}"/>
                </a:ext>
              </a:extLst>
            </p:cNvPr>
            <p:cNvSpPr txBox="1">
              <a:spLocks noChangeAspect="1" noChangeArrowheads="1"/>
            </p:cNvSpPr>
            <p:nvPr/>
          </p:nvSpPr>
          <p:spPr bwMode="auto">
            <a:xfrm>
              <a:off x="7667439" y="4876290"/>
              <a:ext cx="344806" cy="122237"/>
            </a:xfrm>
            <a:prstGeom prst="rect">
              <a:avLst/>
            </a:prstGeom>
            <a:noFill/>
            <a:ln>
              <a:noFill/>
            </a:ln>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200" dirty="0">
                  <a:solidFill>
                    <a:schemeClr val="accent5"/>
                  </a:solidFill>
                </a:rPr>
                <a:t>UDM</a:t>
              </a:r>
            </a:p>
          </p:txBody>
        </p:sp>
      </p:grpSp>
      <p:cxnSp>
        <p:nvCxnSpPr>
          <p:cNvPr id="29" name="Straight Connector 28">
            <a:extLst>
              <a:ext uri="{FF2B5EF4-FFF2-40B4-BE49-F238E27FC236}">
                <a16:creationId xmlns:a16="http://schemas.microsoft.com/office/drawing/2014/main" id="{E4887C9C-D715-41AE-8FAE-B684E177FD7C}"/>
              </a:ext>
            </a:extLst>
          </p:cNvPr>
          <p:cNvCxnSpPr>
            <a:cxnSpLocks/>
          </p:cNvCxnSpPr>
          <p:nvPr/>
        </p:nvCxnSpPr>
        <p:spPr bwMode="auto">
          <a:xfrm>
            <a:off x="981647" y="2043316"/>
            <a:ext cx="4154324" cy="0"/>
          </a:xfrm>
          <a:prstGeom prst="line">
            <a:avLst/>
          </a:prstGeom>
          <a:solidFill>
            <a:schemeClr val="accent1"/>
          </a:solidFill>
          <a:ln w="12700" cap="flat" cmpd="sng" algn="ctr">
            <a:solidFill>
              <a:schemeClr val="tx1"/>
            </a:solidFill>
            <a:prstDash val="solid"/>
            <a:round/>
            <a:headEnd type="none" w="med" len="med"/>
            <a:tailEnd type="triangle" w="med" len="med"/>
          </a:ln>
          <a:effectLst/>
        </p:spPr>
      </p:cxnSp>
      <p:cxnSp>
        <p:nvCxnSpPr>
          <p:cNvPr id="30" name="Straight Connector 29">
            <a:extLst>
              <a:ext uri="{FF2B5EF4-FFF2-40B4-BE49-F238E27FC236}">
                <a16:creationId xmlns:a16="http://schemas.microsoft.com/office/drawing/2014/main" id="{C15B7A14-DAD8-47DC-8B7B-C73B6C92AF06}"/>
              </a:ext>
            </a:extLst>
          </p:cNvPr>
          <p:cNvCxnSpPr>
            <a:cxnSpLocks/>
          </p:cNvCxnSpPr>
          <p:nvPr/>
        </p:nvCxnSpPr>
        <p:spPr bwMode="auto">
          <a:xfrm>
            <a:off x="4865257" y="2043316"/>
            <a:ext cx="2001189" cy="0"/>
          </a:xfrm>
          <a:prstGeom prst="line">
            <a:avLst/>
          </a:prstGeom>
          <a:solidFill>
            <a:schemeClr val="accent1"/>
          </a:solidFill>
          <a:ln w="12700" cap="flat" cmpd="sng" algn="ctr">
            <a:solidFill>
              <a:schemeClr val="tx1"/>
            </a:solidFill>
            <a:prstDash val="solid"/>
            <a:round/>
            <a:headEnd type="none" w="med" len="med"/>
            <a:tailEnd type="triangle" w="med" len="med"/>
          </a:ln>
          <a:effectLst/>
        </p:spPr>
      </p:cxnSp>
      <p:cxnSp>
        <p:nvCxnSpPr>
          <p:cNvPr id="32" name="Straight Connector 31">
            <a:extLst>
              <a:ext uri="{FF2B5EF4-FFF2-40B4-BE49-F238E27FC236}">
                <a16:creationId xmlns:a16="http://schemas.microsoft.com/office/drawing/2014/main" id="{2FA5450E-EBB0-427D-8BA1-D158205F748E}"/>
              </a:ext>
            </a:extLst>
          </p:cNvPr>
          <p:cNvCxnSpPr>
            <a:cxnSpLocks/>
          </p:cNvCxnSpPr>
          <p:nvPr/>
        </p:nvCxnSpPr>
        <p:spPr bwMode="auto">
          <a:xfrm flipH="1">
            <a:off x="5135971" y="2105189"/>
            <a:ext cx="1730475" cy="0"/>
          </a:xfrm>
          <a:prstGeom prst="line">
            <a:avLst/>
          </a:prstGeom>
          <a:solidFill>
            <a:schemeClr val="accent1"/>
          </a:solidFill>
          <a:ln w="12700" cap="flat" cmpd="sng" algn="ctr">
            <a:solidFill>
              <a:schemeClr val="tx1"/>
            </a:solidFill>
            <a:prstDash val="solid"/>
            <a:round/>
            <a:headEnd type="none" w="med" len="med"/>
            <a:tailEnd type="triangle" w="med" len="med"/>
          </a:ln>
          <a:effectLst/>
        </p:spPr>
      </p:cxnSp>
      <p:cxnSp>
        <p:nvCxnSpPr>
          <p:cNvPr id="36" name="Straight Connector 35">
            <a:extLst>
              <a:ext uri="{FF2B5EF4-FFF2-40B4-BE49-F238E27FC236}">
                <a16:creationId xmlns:a16="http://schemas.microsoft.com/office/drawing/2014/main" id="{9606F2EA-EF15-4943-AB87-85962EA2C7BD}"/>
              </a:ext>
            </a:extLst>
          </p:cNvPr>
          <p:cNvCxnSpPr>
            <a:cxnSpLocks/>
          </p:cNvCxnSpPr>
          <p:nvPr/>
        </p:nvCxnSpPr>
        <p:spPr bwMode="auto">
          <a:xfrm flipH="1">
            <a:off x="981647" y="2491960"/>
            <a:ext cx="4213796" cy="0"/>
          </a:xfrm>
          <a:prstGeom prst="line">
            <a:avLst/>
          </a:prstGeom>
          <a:solidFill>
            <a:schemeClr val="accent1"/>
          </a:solidFill>
          <a:ln w="12700" cap="flat" cmpd="sng" algn="ctr">
            <a:solidFill>
              <a:schemeClr val="tx1"/>
            </a:solidFill>
            <a:prstDash val="solid"/>
            <a:round/>
            <a:headEnd type="none" w="med" len="med"/>
            <a:tailEnd type="triangle" w="med" len="med"/>
          </a:ln>
          <a:effectLst/>
        </p:spPr>
      </p:cxnSp>
      <p:sp>
        <p:nvSpPr>
          <p:cNvPr id="38" name="Rectangle 60">
            <a:extLst>
              <a:ext uri="{FF2B5EF4-FFF2-40B4-BE49-F238E27FC236}">
                <a16:creationId xmlns:a16="http://schemas.microsoft.com/office/drawing/2014/main" id="{0C38540E-A9C6-4439-84C4-C0D1F34BB693}"/>
              </a:ext>
            </a:extLst>
          </p:cNvPr>
          <p:cNvSpPr>
            <a:spLocks noChangeArrowheads="1"/>
          </p:cNvSpPr>
          <p:nvPr/>
        </p:nvSpPr>
        <p:spPr bwMode="auto">
          <a:xfrm>
            <a:off x="1037523" y="1804345"/>
            <a:ext cx="2631520"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GB" sz="1100" dirty="0"/>
              <a:t>2. Swm: Diameter-EAP-Request</a:t>
            </a:r>
            <a:endParaRPr lang="en-US" sz="1000" dirty="0">
              <a:solidFill>
                <a:srgbClr val="00B0F0"/>
              </a:solidFill>
              <a:ea typeface="SimSun" charset="-122"/>
            </a:endParaRPr>
          </a:p>
        </p:txBody>
      </p:sp>
      <p:sp>
        <p:nvSpPr>
          <p:cNvPr id="39" name="Rectangle 60">
            <a:extLst>
              <a:ext uri="{FF2B5EF4-FFF2-40B4-BE49-F238E27FC236}">
                <a16:creationId xmlns:a16="http://schemas.microsoft.com/office/drawing/2014/main" id="{B8C922AA-8728-4A66-8516-53823919D5BF}"/>
              </a:ext>
            </a:extLst>
          </p:cNvPr>
          <p:cNvSpPr>
            <a:spLocks noChangeArrowheads="1"/>
          </p:cNvSpPr>
          <p:nvPr/>
        </p:nvSpPr>
        <p:spPr bwMode="auto">
          <a:xfrm>
            <a:off x="5168739" y="1823914"/>
            <a:ext cx="336566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GB" sz="1100" dirty="0"/>
              <a:t>3. Swx: Multimedia-Authentication-Request </a:t>
            </a:r>
            <a:endParaRPr lang="en-US" sz="1000" dirty="0">
              <a:solidFill>
                <a:srgbClr val="00B0F0"/>
              </a:solidFill>
              <a:ea typeface="SimSun" charset="-122"/>
            </a:endParaRPr>
          </a:p>
        </p:txBody>
      </p:sp>
      <p:cxnSp>
        <p:nvCxnSpPr>
          <p:cNvPr id="40" name="Straight Connector 39">
            <a:extLst>
              <a:ext uri="{FF2B5EF4-FFF2-40B4-BE49-F238E27FC236}">
                <a16:creationId xmlns:a16="http://schemas.microsoft.com/office/drawing/2014/main" id="{65B533C2-5640-4B1D-BC2D-580C15CF99DD}"/>
              </a:ext>
            </a:extLst>
          </p:cNvPr>
          <p:cNvCxnSpPr>
            <a:cxnSpLocks/>
          </p:cNvCxnSpPr>
          <p:nvPr/>
        </p:nvCxnSpPr>
        <p:spPr bwMode="auto">
          <a:xfrm>
            <a:off x="5195443" y="2340614"/>
            <a:ext cx="1697707" cy="1"/>
          </a:xfrm>
          <a:prstGeom prst="line">
            <a:avLst/>
          </a:prstGeom>
          <a:solidFill>
            <a:schemeClr val="accent1"/>
          </a:solidFill>
          <a:ln w="12700" cap="flat" cmpd="sng" algn="ctr">
            <a:solidFill>
              <a:schemeClr val="tx1"/>
            </a:solidFill>
            <a:prstDash val="solid"/>
            <a:round/>
            <a:headEnd type="none" w="med" len="med"/>
            <a:tailEnd type="triangle" w="med" len="med"/>
          </a:ln>
          <a:effectLst/>
        </p:spPr>
      </p:cxnSp>
      <p:cxnSp>
        <p:nvCxnSpPr>
          <p:cNvPr id="41" name="Straight Connector 40">
            <a:extLst>
              <a:ext uri="{FF2B5EF4-FFF2-40B4-BE49-F238E27FC236}">
                <a16:creationId xmlns:a16="http://schemas.microsoft.com/office/drawing/2014/main" id="{A83C141B-AAED-48A5-8FD2-C1A88FD0D09B}"/>
              </a:ext>
            </a:extLst>
          </p:cNvPr>
          <p:cNvCxnSpPr>
            <a:cxnSpLocks/>
          </p:cNvCxnSpPr>
          <p:nvPr/>
        </p:nvCxnSpPr>
        <p:spPr bwMode="auto">
          <a:xfrm flipH="1">
            <a:off x="5156115" y="2413302"/>
            <a:ext cx="1730475" cy="0"/>
          </a:xfrm>
          <a:prstGeom prst="line">
            <a:avLst/>
          </a:prstGeom>
          <a:solidFill>
            <a:schemeClr val="accent1"/>
          </a:solidFill>
          <a:ln w="12700" cap="flat" cmpd="sng" algn="ctr">
            <a:solidFill>
              <a:schemeClr val="tx1"/>
            </a:solidFill>
            <a:prstDash val="solid"/>
            <a:round/>
            <a:headEnd type="none" w="med" len="med"/>
            <a:tailEnd type="triangle" w="med" len="med"/>
          </a:ln>
          <a:effectLst/>
        </p:spPr>
      </p:cxnSp>
      <p:sp>
        <p:nvSpPr>
          <p:cNvPr id="42" name="Rectangle 60">
            <a:extLst>
              <a:ext uri="{FF2B5EF4-FFF2-40B4-BE49-F238E27FC236}">
                <a16:creationId xmlns:a16="http://schemas.microsoft.com/office/drawing/2014/main" id="{E3F08BF9-9292-4476-905F-9627654B7689}"/>
              </a:ext>
            </a:extLst>
          </p:cNvPr>
          <p:cNvSpPr>
            <a:spLocks noChangeArrowheads="1"/>
          </p:cNvSpPr>
          <p:nvPr/>
        </p:nvSpPr>
        <p:spPr bwMode="auto">
          <a:xfrm>
            <a:off x="5143844" y="2127194"/>
            <a:ext cx="260153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GB" sz="1100" dirty="0"/>
              <a:t>Swx: Server-Assignment-Request </a:t>
            </a:r>
            <a:endParaRPr lang="en-US" sz="1000" dirty="0">
              <a:solidFill>
                <a:srgbClr val="00B0F0"/>
              </a:solidFill>
              <a:ea typeface="SimSun" charset="-122"/>
            </a:endParaRPr>
          </a:p>
        </p:txBody>
      </p:sp>
      <p:cxnSp>
        <p:nvCxnSpPr>
          <p:cNvPr id="46" name="Straight Connector 45">
            <a:extLst>
              <a:ext uri="{FF2B5EF4-FFF2-40B4-BE49-F238E27FC236}">
                <a16:creationId xmlns:a16="http://schemas.microsoft.com/office/drawing/2014/main" id="{3E6039B8-F814-4B4C-B84D-AE73AEDEAC20}"/>
              </a:ext>
            </a:extLst>
          </p:cNvPr>
          <p:cNvCxnSpPr>
            <a:cxnSpLocks/>
          </p:cNvCxnSpPr>
          <p:nvPr/>
        </p:nvCxnSpPr>
        <p:spPr bwMode="auto">
          <a:xfrm>
            <a:off x="980798" y="2768639"/>
            <a:ext cx="1943547" cy="0"/>
          </a:xfrm>
          <a:prstGeom prst="line">
            <a:avLst/>
          </a:prstGeom>
          <a:solidFill>
            <a:schemeClr val="accent1"/>
          </a:solidFill>
          <a:ln w="12700" cap="flat" cmpd="sng" algn="ctr">
            <a:solidFill>
              <a:schemeClr val="tx1"/>
            </a:solidFill>
            <a:prstDash val="solid"/>
            <a:round/>
            <a:headEnd type="none" w="med" len="med"/>
            <a:tailEnd type="triangle" w="med" len="med"/>
          </a:ln>
          <a:effectLst/>
        </p:spPr>
      </p:cxnSp>
      <p:cxnSp>
        <p:nvCxnSpPr>
          <p:cNvPr id="51" name="Straight Connector 50">
            <a:extLst>
              <a:ext uri="{FF2B5EF4-FFF2-40B4-BE49-F238E27FC236}">
                <a16:creationId xmlns:a16="http://schemas.microsoft.com/office/drawing/2014/main" id="{993DF5BE-23AF-43EA-B15D-70ABBCC5005E}"/>
              </a:ext>
            </a:extLst>
          </p:cNvPr>
          <p:cNvCxnSpPr>
            <a:cxnSpLocks/>
          </p:cNvCxnSpPr>
          <p:nvPr/>
        </p:nvCxnSpPr>
        <p:spPr bwMode="auto">
          <a:xfrm>
            <a:off x="2917694" y="1740928"/>
            <a:ext cx="0" cy="4942150"/>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52" name="Rectangle 60">
            <a:extLst>
              <a:ext uri="{FF2B5EF4-FFF2-40B4-BE49-F238E27FC236}">
                <a16:creationId xmlns:a16="http://schemas.microsoft.com/office/drawing/2014/main" id="{5A41F715-D971-44E0-B0A6-2CFD47E38FE4}"/>
              </a:ext>
            </a:extLst>
          </p:cNvPr>
          <p:cNvSpPr>
            <a:spLocks noChangeArrowheads="1"/>
          </p:cNvSpPr>
          <p:nvPr/>
        </p:nvSpPr>
        <p:spPr bwMode="auto">
          <a:xfrm>
            <a:off x="1006033" y="2530559"/>
            <a:ext cx="2443563"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GB" sz="1100" dirty="0"/>
              <a:t>4. S2b: Create Session Request</a:t>
            </a:r>
            <a:endParaRPr lang="en-US" sz="1000" dirty="0">
              <a:solidFill>
                <a:srgbClr val="00B0F0"/>
              </a:solidFill>
              <a:ea typeface="SimSun" charset="-122"/>
            </a:endParaRPr>
          </a:p>
        </p:txBody>
      </p:sp>
      <p:cxnSp>
        <p:nvCxnSpPr>
          <p:cNvPr id="53" name="Straight Connector 52">
            <a:extLst>
              <a:ext uri="{FF2B5EF4-FFF2-40B4-BE49-F238E27FC236}">
                <a16:creationId xmlns:a16="http://schemas.microsoft.com/office/drawing/2014/main" id="{CD9074F8-ACAE-4A9F-9DBB-3D3229E8CA85}"/>
              </a:ext>
            </a:extLst>
          </p:cNvPr>
          <p:cNvCxnSpPr>
            <a:cxnSpLocks/>
          </p:cNvCxnSpPr>
          <p:nvPr/>
        </p:nvCxnSpPr>
        <p:spPr bwMode="auto">
          <a:xfrm>
            <a:off x="2955308" y="3537816"/>
            <a:ext cx="2213431" cy="0"/>
          </a:xfrm>
          <a:prstGeom prst="line">
            <a:avLst/>
          </a:prstGeom>
          <a:solidFill>
            <a:schemeClr val="accent1"/>
          </a:solidFill>
          <a:ln w="12700" cap="flat" cmpd="sng" algn="ctr">
            <a:solidFill>
              <a:schemeClr val="tx1"/>
            </a:solidFill>
            <a:prstDash val="solid"/>
            <a:round/>
            <a:headEnd type="none" w="med" len="med"/>
            <a:tailEnd type="triangle" w="med" len="med"/>
          </a:ln>
          <a:effectLst/>
        </p:spPr>
      </p:cxnSp>
      <p:cxnSp>
        <p:nvCxnSpPr>
          <p:cNvPr id="55" name="Straight Connector 54">
            <a:extLst>
              <a:ext uri="{FF2B5EF4-FFF2-40B4-BE49-F238E27FC236}">
                <a16:creationId xmlns:a16="http://schemas.microsoft.com/office/drawing/2014/main" id="{322E8BEE-B170-49D3-A016-FDCCF549DD43}"/>
              </a:ext>
            </a:extLst>
          </p:cNvPr>
          <p:cNvCxnSpPr>
            <a:cxnSpLocks/>
          </p:cNvCxnSpPr>
          <p:nvPr/>
        </p:nvCxnSpPr>
        <p:spPr bwMode="auto">
          <a:xfrm>
            <a:off x="5195443" y="3557480"/>
            <a:ext cx="1671003" cy="0"/>
          </a:xfrm>
          <a:prstGeom prst="line">
            <a:avLst/>
          </a:prstGeom>
          <a:solidFill>
            <a:schemeClr val="accent1"/>
          </a:solidFill>
          <a:ln w="12700" cap="flat" cmpd="sng" algn="ctr">
            <a:solidFill>
              <a:schemeClr val="tx1"/>
            </a:solidFill>
            <a:prstDash val="solid"/>
            <a:round/>
            <a:headEnd type="none" w="med" len="med"/>
            <a:tailEnd type="triangle" w="med" len="med"/>
          </a:ln>
          <a:effectLst/>
        </p:spPr>
      </p:cxnSp>
      <p:sp>
        <p:nvSpPr>
          <p:cNvPr id="57" name="Rectangle 60">
            <a:extLst>
              <a:ext uri="{FF2B5EF4-FFF2-40B4-BE49-F238E27FC236}">
                <a16:creationId xmlns:a16="http://schemas.microsoft.com/office/drawing/2014/main" id="{B18E699A-364C-4CB0-8FAA-D997D35D4481}"/>
              </a:ext>
            </a:extLst>
          </p:cNvPr>
          <p:cNvSpPr>
            <a:spLocks noChangeArrowheads="1"/>
          </p:cNvSpPr>
          <p:nvPr/>
        </p:nvSpPr>
        <p:spPr bwMode="auto">
          <a:xfrm>
            <a:off x="2867276" y="3218198"/>
            <a:ext cx="2789523"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GB" sz="1100" dirty="0"/>
              <a:t>5. S6b: AA-Request (PGW ID) </a:t>
            </a:r>
            <a:endParaRPr lang="en-US" sz="1000" dirty="0">
              <a:solidFill>
                <a:srgbClr val="00B0F0"/>
              </a:solidFill>
              <a:ea typeface="SimSun" charset="-122"/>
            </a:endParaRPr>
          </a:p>
        </p:txBody>
      </p:sp>
      <p:sp>
        <p:nvSpPr>
          <p:cNvPr id="58" name="Rectangle: Rounded Corners 57">
            <a:extLst>
              <a:ext uri="{FF2B5EF4-FFF2-40B4-BE49-F238E27FC236}">
                <a16:creationId xmlns:a16="http://schemas.microsoft.com/office/drawing/2014/main" id="{00051CB1-082C-49A5-B2AE-81FC0BCACABD}"/>
              </a:ext>
            </a:extLst>
          </p:cNvPr>
          <p:cNvSpPr/>
          <p:nvPr/>
        </p:nvSpPr>
        <p:spPr bwMode="auto">
          <a:xfrm>
            <a:off x="5958350" y="3770999"/>
            <a:ext cx="2094271" cy="420646"/>
          </a:xfrm>
          <a:prstGeom prst="round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fontAlgn="base">
              <a:spcBef>
                <a:spcPts val="300"/>
              </a:spcBef>
              <a:spcAft>
                <a:spcPct val="0"/>
              </a:spcAft>
            </a:pPr>
            <a:r>
              <a:rPr lang="en-US" sz="1200" dirty="0">
                <a:solidFill>
                  <a:schemeClr val="accent1"/>
                </a:solidFill>
              </a:rPr>
              <a:t>HSS stores PGW Id received from AAA</a:t>
            </a:r>
            <a:endParaRPr kumimoji="0" lang="en-US" sz="1200" b="0" i="0" u="none" strike="noStrike" cap="none" normalizeH="0" baseline="0" dirty="0">
              <a:ln>
                <a:noFill/>
              </a:ln>
              <a:solidFill>
                <a:schemeClr val="accent1"/>
              </a:solidFill>
              <a:effectLst/>
            </a:endParaRPr>
          </a:p>
        </p:txBody>
      </p:sp>
      <p:sp>
        <p:nvSpPr>
          <p:cNvPr id="62" name="Rectangle 60">
            <a:extLst>
              <a:ext uri="{FF2B5EF4-FFF2-40B4-BE49-F238E27FC236}">
                <a16:creationId xmlns:a16="http://schemas.microsoft.com/office/drawing/2014/main" id="{DB509F22-7C7C-48A0-87C8-5F45354731CA}"/>
              </a:ext>
            </a:extLst>
          </p:cNvPr>
          <p:cNvSpPr>
            <a:spLocks noChangeArrowheads="1"/>
          </p:cNvSpPr>
          <p:nvPr/>
        </p:nvSpPr>
        <p:spPr bwMode="auto">
          <a:xfrm>
            <a:off x="5143844" y="3114529"/>
            <a:ext cx="324999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GB" sz="1100" dirty="0"/>
              <a:t>6. Swx: Server-Assignment-Request (Server-Assignment-Type=PGW_Update, PGW ID) </a:t>
            </a:r>
            <a:endParaRPr lang="en-US" sz="1000" dirty="0">
              <a:solidFill>
                <a:srgbClr val="00B0F0"/>
              </a:solidFill>
              <a:ea typeface="SimSun" charset="-122"/>
            </a:endParaRPr>
          </a:p>
        </p:txBody>
      </p:sp>
      <p:sp>
        <p:nvSpPr>
          <p:cNvPr id="63" name="Rectangle: Rounded Corners 62">
            <a:extLst>
              <a:ext uri="{FF2B5EF4-FFF2-40B4-BE49-F238E27FC236}">
                <a16:creationId xmlns:a16="http://schemas.microsoft.com/office/drawing/2014/main" id="{17DFF46D-DE00-4E30-BCE9-F1A57F2EF9E9}"/>
              </a:ext>
            </a:extLst>
          </p:cNvPr>
          <p:cNvSpPr/>
          <p:nvPr/>
        </p:nvSpPr>
        <p:spPr bwMode="auto">
          <a:xfrm>
            <a:off x="1216038" y="2844857"/>
            <a:ext cx="6998554" cy="1518732"/>
          </a:xfrm>
          <a:prstGeom prst="roundRect">
            <a:avLst/>
          </a:prstGeom>
          <a:no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
        <p:nvSpPr>
          <p:cNvPr id="64" name="Rectangle 60">
            <a:extLst>
              <a:ext uri="{FF2B5EF4-FFF2-40B4-BE49-F238E27FC236}">
                <a16:creationId xmlns:a16="http://schemas.microsoft.com/office/drawing/2014/main" id="{79BE5273-6B8C-416D-B34C-B76DED2F4644}"/>
              </a:ext>
            </a:extLst>
          </p:cNvPr>
          <p:cNvSpPr>
            <a:spLocks noChangeArrowheads="1"/>
          </p:cNvSpPr>
          <p:nvPr/>
        </p:nvSpPr>
        <p:spPr bwMode="auto">
          <a:xfrm>
            <a:off x="1301080" y="2838317"/>
            <a:ext cx="147831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400" b="1" dirty="0">
                <a:solidFill>
                  <a:schemeClr val="accent1"/>
                </a:solidFill>
                <a:ea typeface="SimSun" charset="-122"/>
              </a:rPr>
              <a:t>Current behavior (i.e. using S6b)</a:t>
            </a:r>
          </a:p>
        </p:txBody>
      </p:sp>
      <p:cxnSp>
        <p:nvCxnSpPr>
          <p:cNvPr id="65" name="Straight Connector 64">
            <a:extLst>
              <a:ext uri="{FF2B5EF4-FFF2-40B4-BE49-F238E27FC236}">
                <a16:creationId xmlns:a16="http://schemas.microsoft.com/office/drawing/2014/main" id="{469B4765-CDB7-44C4-B098-1B8AB76F15D8}"/>
              </a:ext>
            </a:extLst>
          </p:cNvPr>
          <p:cNvCxnSpPr>
            <a:cxnSpLocks/>
          </p:cNvCxnSpPr>
          <p:nvPr/>
        </p:nvCxnSpPr>
        <p:spPr bwMode="auto">
          <a:xfrm>
            <a:off x="2916286" y="5692328"/>
            <a:ext cx="5918916" cy="0"/>
          </a:xfrm>
          <a:prstGeom prst="line">
            <a:avLst/>
          </a:prstGeom>
          <a:solidFill>
            <a:schemeClr val="accent1"/>
          </a:solidFill>
          <a:ln w="12700" cap="flat" cmpd="sng" algn="ctr">
            <a:solidFill>
              <a:schemeClr val="accent5"/>
            </a:solidFill>
            <a:prstDash val="solid"/>
            <a:round/>
            <a:headEnd type="none" w="med" len="med"/>
            <a:tailEnd type="triangle" w="med" len="med"/>
          </a:ln>
          <a:effectLst/>
        </p:spPr>
      </p:cxnSp>
      <p:sp>
        <p:nvSpPr>
          <p:cNvPr id="67" name="Rectangle 60">
            <a:extLst>
              <a:ext uri="{FF2B5EF4-FFF2-40B4-BE49-F238E27FC236}">
                <a16:creationId xmlns:a16="http://schemas.microsoft.com/office/drawing/2014/main" id="{EF5A6083-C778-4164-8EBC-0FEDF8F53DD0}"/>
              </a:ext>
            </a:extLst>
          </p:cNvPr>
          <p:cNvSpPr>
            <a:spLocks noChangeArrowheads="1"/>
          </p:cNvSpPr>
          <p:nvPr/>
        </p:nvSpPr>
        <p:spPr bwMode="auto">
          <a:xfrm>
            <a:off x="2984950" y="5312748"/>
            <a:ext cx="369485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GB" sz="1100" dirty="0">
                <a:solidFill>
                  <a:schemeClr val="accent5"/>
                </a:solidFill>
              </a:rPr>
              <a:t>N10: Nudm_UECM_Registration Request (</a:t>
            </a:r>
            <a:r>
              <a:rPr lang="en-GB" sz="1100" dirty="0">
                <a:latin typeface="Ericsson Hilda Light" panose="00000400000000000000" pitchFamily="2" charset="0"/>
              </a:rPr>
              <a:t>NF ID, SUPI, PEI, NF Type, </a:t>
            </a:r>
            <a:r>
              <a:rPr lang="en-GB" sz="1100" b="1" dirty="0">
                <a:solidFill>
                  <a:schemeClr val="accent5"/>
                </a:solidFill>
                <a:latin typeface="Ericsson Hilda Light" panose="00000400000000000000" pitchFamily="2" charset="0"/>
              </a:rPr>
              <a:t>PDU Session ID</a:t>
            </a:r>
            <a:r>
              <a:rPr lang="en-GB" sz="1100" dirty="0">
                <a:latin typeface="Ericsson Hilda Light" panose="00000400000000000000" pitchFamily="2" charset="0"/>
              </a:rPr>
              <a:t>, DNN, </a:t>
            </a:r>
            <a:r>
              <a:rPr lang="en-GB" sz="1100" dirty="0"/>
              <a:t>PGW-C FQDN…</a:t>
            </a:r>
            <a:r>
              <a:rPr lang="en-GB" sz="1100" dirty="0">
                <a:solidFill>
                  <a:schemeClr val="accent5"/>
                </a:solidFill>
              </a:rPr>
              <a:t>) </a:t>
            </a:r>
            <a:endParaRPr lang="en-US" sz="1000" dirty="0">
              <a:solidFill>
                <a:schemeClr val="accent5"/>
              </a:solidFill>
              <a:ea typeface="SimSun" charset="-122"/>
            </a:endParaRPr>
          </a:p>
        </p:txBody>
      </p:sp>
      <p:sp>
        <p:nvSpPr>
          <p:cNvPr id="68" name="Rectangle: Rounded Corners 67">
            <a:extLst>
              <a:ext uri="{FF2B5EF4-FFF2-40B4-BE49-F238E27FC236}">
                <a16:creationId xmlns:a16="http://schemas.microsoft.com/office/drawing/2014/main" id="{35F118A4-BD51-4277-B343-48ADC25C532A}"/>
              </a:ext>
            </a:extLst>
          </p:cNvPr>
          <p:cNvSpPr/>
          <p:nvPr/>
        </p:nvSpPr>
        <p:spPr bwMode="auto">
          <a:xfrm>
            <a:off x="5847054" y="5950175"/>
            <a:ext cx="2056520" cy="401036"/>
          </a:xfrm>
          <a:prstGeom prst="round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fontAlgn="base">
              <a:spcBef>
                <a:spcPts val="300"/>
              </a:spcBef>
              <a:spcAft>
                <a:spcPct val="0"/>
              </a:spcAft>
            </a:pPr>
            <a:r>
              <a:rPr kumimoji="0" lang="en-US" sz="1100" b="0" i="0" u="none" strike="noStrike" cap="none" normalizeH="0" baseline="0" dirty="0">
                <a:ln>
                  <a:noFill/>
                </a:ln>
                <a:solidFill>
                  <a:schemeClr val="accent5"/>
                </a:solidFill>
                <a:effectLst/>
                <a:latin typeface="+mn-lt"/>
              </a:rPr>
              <a:t>UDM gets PGW-C FQDN, and synchronized with HSS </a:t>
            </a:r>
            <a:endParaRPr kumimoji="0" lang="en-US" sz="1100" b="0" i="0" u="none" strike="noStrike" cap="none" normalizeH="0" baseline="0" dirty="0">
              <a:ln>
                <a:noFill/>
              </a:ln>
              <a:solidFill>
                <a:srgbClr val="FF0000"/>
              </a:solidFill>
              <a:effectLst/>
              <a:latin typeface="+mn-lt"/>
            </a:endParaRPr>
          </a:p>
        </p:txBody>
      </p:sp>
      <p:sp>
        <p:nvSpPr>
          <p:cNvPr id="70" name="Rectangle: Rounded Corners 69">
            <a:extLst>
              <a:ext uri="{FF2B5EF4-FFF2-40B4-BE49-F238E27FC236}">
                <a16:creationId xmlns:a16="http://schemas.microsoft.com/office/drawing/2014/main" id="{6537D90F-1D2D-4BEB-A9C9-4F635020F84B}"/>
              </a:ext>
            </a:extLst>
          </p:cNvPr>
          <p:cNvSpPr/>
          <p:nvPr/>
        </p:nvSpPr>
        <p:spPr bwMode="auto">
          <a:xfrm>
            <a:off x="1186510" y="4462515"/>
            <a:ext cx="7751014" cy="2054165"/>
          </a:xfrm>
          <a:prstGeom prst="roundRect">
            <a:avLst/>
          </a:prstGeom>
          <a:no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
        <p:nvSpPr>
          <p:cNvPr id="71" name="Rectangle 60">
            <a:extLst>
              <a:ext uri="{FF2B5EF4-FFF2-40B4-BE49-F238E27FC236}">
                <a16:creationId xmlns:a16="http://schemas.microsoft.com/office/drawing/2014/main" id="{C1628A04-9C53-47C8-B32E-4A094FE7A933}"/>
              </a:ext>
            </a:extLst>
          </p:cNvPr>
          <p:cNvSpPr>
            <a:spLocks noChangeArrowheads="1"/>
          </p:cNvSpPr>
          <p:nvPr/>
        </p:nvSpPr>
        <p:spPr bwMode="auto">
          <a:xfrm>
            <a:off x="1235855" y="4505605"/>
            <a:ext cx="1478310" cy="1031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400" b="1" dirty="0">
                <a:solidFill>
                  <a:schemeClr val="accent5"/>
                </a:solidFill>
                <a:ea typeface="SimSun" charset="-122"/>
              </a:rPr>
              <a:t>If N10 (instead of S6b) is used, </a:t>
            </a:r>
            <a:r>
              <a:rPr lang="en-US" sz="1100" b="1" dirty="0">
                <a:solidFill>
                  <a:schemeClr val="accent5"/>
                </a:solidFill>
                <a:ea typeface="SimSun" charset="-122"/>
              </a:rPr>
              <a:t>and diameter interface is removed from PGW-C+SMF</a:t>
            </a:r>
            <a:endParaRPr lang="en-US" sz="1400" b="1" dirty="0">
              <a:solidFill>
                <a:schemeClr val="accent5"/>
              </a:solidFill>
              <a:ea typeface="SimSun" charset="-122"/>
            </a:endParaRPr>
          </a:p>
        </p:txBody>
      </p:sp>
      <p:cxnSp>
        <p:nvCxnSpPr>
          <p:cNvPr id="73" name="Straight Connector 72">
            <a:extLst>
              <a:ext uri="{FF2B5EF4-FFF2-40B4-BE49-F238E27FC236}">
                <a16:creationId xmlns:a16="http://schemas.microsoft.com/office/drawing/2014/main" id="{0566AB3B-D2A0-49D1-85C5-6B3E2ED259E7}"/>
              </a:ext>
            </a:extLst>
          </p:cNvPr>
          <p:cNvCxnSpPr>
            <a:cxnSpLocks/>
          </p:cNvCxnSpPr>
          <p:nvPr/>
        </p:nvCxnSpPr>
        <p:spPr bwMode="auto">
          <a:xfrm>
            <a:off x="2886787" y="5819940"/>
            <a:ext cx="5966385" cy="0"/>
          </a:xfrm>
          <a:prstGeom prst="line">
            <a:avLst/>
          </a:prstGeom>
          <a:solidFill>
            <a:schemeClr val="accent1"/>
          </a:solidFill>
          <a:ln w="12700" cap="flat" cmpd="sng" algn="ctr">
            <a:solidFill>
              <a:schemeClr val="accent5"/>
            </a:solidFill>
            <a:prstDash val="solid"/>
            <a:round/>
            <a:headEnd type="triangle" w="med" len="med"/>
            <a:tailEnd type="none" w="med" len="med"/>
          </a:ln>
          <a:effectLst/>
        </p:spPr>
      </p:cxnSp>
      <p:sp>
        <p:nvSpPr>
          <p:cNvPr id="77" name="Speech Bubble: Rectangle with Corners Rounded 76">
            <a:extLst>
              <a:ext uri="{FF2B5EF4-FFF2-40B4-BE49-F238E27FC236}">
                <a16:creationId xmlns:a16="http://schemas.microsoft.com/office/drawing/2014/main" id="{913224F8-7C29-41CC-BF08-7A1DE278BABE}"/>
              </a:ext>
            </a:extLst>
          </p:cNvPr>
          <p:cNvSpPr/>
          <p:nvPr/>
        </p:nvSpPr>
        <p:spPr bwMode="auto">
          <a:xfrm>
            <a:off x="9138684" y="3032233"/>
            <a:ext cx="3020085" cy="3729467"/>
          </a:xfrm>
          <a:prstGeom prst="wedgeRoundRectCallout">
            <a:avLst>
              <a:gd name="adj1" fmla="val -56478"/>
              <a:gd name="adj2" fmla="val 36322"/>
              <a:gd name="adj3" fmla="val 16667"/>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fontAlgn="base">
              <a:spcBef>
                <a:spcPts val="300"/>
              </a:spcBef>
              <a:spcAft>
                <a:spcPct val="0"/>
              </a:spcAft>
            </a:pPr>
            <a:r>
              <a:rPr lang="en-US" sz="1200" b="1" dirty="0">
                <a:solidFill>
                  <a:schemeClr val="accent1"/>
                </a:solidFill>
              </a:rPr>
              <a:t>[Obervation-2]</a:t>
            </a:r>
            <a:r>
              <a:rPr lang="en-GB" sz="1200" b="1" dirty="0"/>
              <a:t> </a:t>
            </a:r>
            <a:r>
              <a:rPr lang="en-GB" sz="1200" dirty="0"/>
              <a:t>If N10 is used instead of S6b, </a:t>
            </a:r>
            <a:r>
              <a:rPr lang="en-GB" sz="1200" dirty="0">
                <a:solidFill>
                  <a:schemeClr val="accent5"/>
                </a:solidFill>
              </a:rPr>
              <a:t>UDM needs to differentiate if Nudm_UECM_Registration is for ePDG support or for PDU Session setup in 5GC, and HSS will need a differentiate if PGW ID (for a DNN) from UDM is for ePDG support, and if so the HSS does not need to notify the AAA and ePDG of the PGW ID (as  in this case it’s the ePDG that selects the PGW ID and such notification is superfluous) </a:t>
            </a:r>
            <a:r>
              <a:rPr lang="en-GB" sz="1200" dirty="0"/>
              <a:t>(see next slide for illustration)</a:t>
            </a:r>
            <a:endParaRPr lang="en-GB" sz="1200" b="1" dirty="0"/>
          </a:p>
          <a:p>
            <a:pPr fontAlgn="base">
              <a:spcBef>
                <a:spcPts val="300"/>
              </a:spcBef>
              <a:spcAft>
                <a:spcPct val="0"/>
              </a:spcAft>
            </a:pPr>
            <a:r>
              <a:rPr lang="en-US" sz="1200" b="1" dirty="0">
                <a:solidFill>
                  <a:schemeClr val="accent1"/>
                </a:solidFill>
              </a:rPr>
              <a:t>[Obervation-3] </a:t>
            </a:r>
            <a:r>
              <a:rPr lang="en-US" sz="1200" b="1" dirty="0"/>
              <a:t>PDU Session ID </a:t>
            </a:r>
            <a:r>
              <a:rPr lang="en-US" sz="1200" dirty="0"/>
              <a:t>is mandatory in </a:t>
            </a:r>
            <a:r>
              <a:rPr lang="en-GB" sz="1200" dirty="0"/>
              <a:t>Nudm_UECM_Registration service operation, </a:t>
            </a:r>
            <a:r>
              <a:rPr lang="en-US" sz="1200" dirty="0"/>
              <a:t>which </a:t>
            </a:r>
            <a:r>
              <a:rPr lang="en-US" sz="1200" dirty="0">
                <a:solidFill>
                  <a:schemeClr val="accent5"/>
                </a:solidFill>
              </a:rPr>
              <a:t>implies that UE must be 5G capable </a:t>
            </a:r>
            <a:r>
              <a:rPr lang="en-US" sz="1200" dirty="0"/>
              <a:t>(i.e. support N1 mode) in order to provide PDU Session ID in PCO during PDN connection establishment;</a:t>
            </a:r>
          </a:p>
        </p:txBody>
      </p:sp>
      <p:sp>
        <p:nvSpPr>
          <p:cNvPr id="78" name="Speech Bubble: Rectangle with Corners Rounded 77">
            <a:extLst>
              <a:ext uri="{FF2B5EF4-FFF2-40B4-BE49-F238E27FC236}">
                <a16:creationId xmlns:a16="http://schemas.microsoft.com/office/drawing/2014/main" id="{D338F723-13A0-45D7-8AB9-7A466DA4F977}"/>
              </a:ext>
            </a:extLst>
          </p:cNvPr>
          <p:cNvSpPr/>
          <p:nvPr/>
        </p:nvSpPr>
        <p:spPr bwMode="auto">
          <a:xfrm>
            <a:off x="9390291" y="733530"/>
            <a:ext cx="2516869" cy="847943"/>
          </a:xfrm>
          <a:prstGeom prst="wedgeRoundRectCallout">
            <a:avLst>
              <a:gd name="adj1" fmla="val -102412"/>
              <a:gd name="adj2" fmla="val 200700"/>
              <a:gd name="adj3" fmla="val 16667"/>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0" rIns="73152" bIns="36576" numCol="1" spcCol="0" rtlCol="0" fromWordArt="0" anchor="t" anchorCtr="0" forceAA="0" compatLnSpc="1">
            <a:prstTxWarp prst="textNoShape">
              <a:avLst/>
            </a:prstTxWarp>
            <a:noAutofit/>
          </a:bodyPr>
          <a:lstStyle/>
          <a:p>
            <a:pPr fontAlgn="base">
              <a:spcAft>
                <a:spcPct val="0"/>
              </a:spcAft>
            </a:pPr>
            <a:r>
              <a:rPr lang="en-US" sz="1200" b="1" dirty="0">
                <a:solidFill>
                  <a:schemeClr val="accent1"/>
                </a:solidFill>
              </a:rPr>
              <a:t>[Obervation-1]</a:t>
            </a:r>
            <a:r>
              <a:rPr lang="en-GB" dirty="0"/>
              <a:t> </a:t>
            </a:r>
            <a:r>
              <a:rPr lang="en-GB" sz="1100" dirty="0"/>
              <a:t>HSS receives PGW UPDATE from AAA, and HSS accepts only the update if the user is registered from the same AAA. </a:t>
            </a:r>
            <a:endParaRPr lang="en-US" sz="1100" dirty="0"/>
          </a:p>
          <a:p>
            <a:pPr fontAlgn="base">
              <a:spcBef>
                <a:spcPts val="300"/>
              </a:spcBef>
              <a:spcAft>
                <a:spcPct val="0"/>
              </a:spcAft>
            </a:pPr>
            <a:endParaRPr kumimoji="0" lang="en-US" sz="1200" b="0" i="0" u="none" strike="noStrike" cap="none" normalizeH="0" baseline="0" dirty="0">
              <a:ln>
                <a:noFill/>
              </a:ln>
              <a:solidFill>
                <a:schemeClr val="accent6"/>
              </a:solidFill>
              <a:effectLst/>
            </a:endParaRPr>
          </a:p>
        </p:txBody>
      </p:sp>
      <p:cxnSp>
        <p:nvCxnSpPr>
          <p:cNvPr id="19" name="Straight Connector 18">
            <a:extLst>
              <a:ext uri="{FF2B5EF4-FFF2-40B4-BE49-F238E27FC236}">
                <a16:creationId xmlns:a16="http://schemas.microsoft.com/office/drawing/2014/main" id="{9112815E-EDE8-4F36-B68F-A37A3AF14CC1}"/>
              </a:ext>
            </a:extLst>
          </p:cNvPr>
          <p:cNvCxnSpPr/>
          <p:nvPr/>
        </p:nvCxnSpPr>
        <p:spPr bwMode="auto">
          <a:xfrm>
            <a:off x="145905" y="2008431"/>
            <a:ext cx="818237" cy="0"/>
          </a:xfrm>
          <a:prstGeom prst="line">
            <a:avLst/>
          </a:prstGeom>
          <a:solidFill>
            <a:schemeClr val="accent1"/>
          </a:solidFill>
          <a:ln w="12700" cap="flat" cmpd="sng" algn="ctr">
            <a:solidFill>
              <a:schemeClr val="tx1"/>
            </a:solidFill>
            <a:prstDash val="solid"/>
            <a:round/>
            <a:headEnd type="none" w="med" len="med"/>
            <a:tailEnd type="triangle" w="med" len="med"/>
          </a:ln>
          <a:effectLst/>
        </p:spPr>
      </p:cxnSp>
      <p:sp>
        <p:nvSpPr>
          <p:cNvPr id="56" name="Rectangle 60">
            <a:extLst>
              <a:ext uri="{FF2B5EF4-FFF2-40B4-BE49-F238E27FC236}">
                <a16:creationId xmlns:a16="http://schemas.microsoft.com/office/drawing/2014/main" id="{8E4B8B2C-8D9B-4847-9896-3E7B49DD8B31}"/>
              </a:ext>
            </a:extLst>
          </p:cNvPr>
          <p:cNvSpPr>
            <a:spLocks noChangeArrowheads="1"/>
          </p:cNvSpPr>
          <p:nvPr/>
        </p:nvSpPr>
        <p:spPr bwMode="auto">
          <a:xfrm>
            <a:off x="40886" y="1688615"/>
            <a:ext cx="1088358" cy="66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lnSpc>
                <a:spcPct val="85000"/>
              </a:lnSpc>
            </a:pPr>
            <a:r>
              <a:rPr lang="en-GB" sz="1100" dirty="0"/>
              <a:t>1. IKEv2 Authentication and Tunnel Setup</a:t>
            </a:r>
            <a:endParaRPr lang="en-US" sz="1000" dirty="0">
              <a:solidFill>
                <a:srgbClr val="00B0F0"/>
              </a:solidFill>
              <a:ea typeface="SimSun" charset="-122"/>
            </a:endParaRPr>
          </a:p>
        </p:txBody>
      </p:sp>
      <p:grpSp>
        <p:nvGrpSpPr>
          <p:cNvPr id="59" name="Group 58">
            <a:extLst>
              <a:ext uri="{FF2B5EF4-FFF2-40B4-BE49-F238E27FC236}">
                <a16:creationId xmlns:a16="http://schemas.microsoft.com/office/drawing/2014/main" id="{5AAA3245-EA75-40E1-8426-8FA9BB58AC19}"/>
              </a:ext>
            </a:extLst>
          </p:cNvPr>
          <p:cNvGrpSpPr/>
          <p:nvPr/>
        </p:nvGrpSpPr>
        <p:grpSpPr>
          <a:xfrm>
            <a:off x="3904955" y="1212035"/>
            <a:ext cx="449502" cy="478145"/>
            <a:chOff x="7635747" y="4555520"/>
            <a:chExt cx="408190" cy="473247"/>
          </a:xfrm>
          <a:solidFill>
            <a:schemeClr val="accent1"/>
          </a:solidFill>
        </p:grpSpPr>
        <p:sp>
          <p:nvSpPr>
            <p:cNvPr id="60" name="Freeform 13">
              <a:extLst>
                <a:ext uri="{FF2B5EF4-FFF2-40B4-BE49-F238E27FC236}">
                  <a16:creationId xmlns:a16="http://schemas.microsoft.com/office/drawing/2014/main" id="{AD20C6D5-E1DB-4314-8986-5904D43E8E59}"/>
                </a:ext>
              </a:extLst>
            </p:cNvPr>
            <p:cNvSpPr>
              <a:spLocks noChangeAspect="1" noEditPoints="1"/>
            </p:cNvSpPr>
            <p:nvPr/>
          </p:nvSpPr>
          <p:spPr bwMode="auto">
            <a:xfrm>
              <a:off x="7635747" y="4555520"/>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grp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61" name="Text Box 45">
              <a:extLst>
                <a:ext uri="{FF2B5EF4-FFF2-40B4-BE49-F238E27FC236}">
                  <a16:creationId xmlns:a16="http://schemas.microsoft.com/office/drawing/2014/main" id="{0A512062-8F31-4DF1-86E4-D33C52ACAF40}"/>
                </a:ext>
              </a:extLst>
            </p:cNvPr>
            <p:cNvSpPr txBox="1">
              <a:spLocks noChangeAspect="1" noChangeArrowheads="1"/>
            </p:cNvSpPr>
            <p:nvPr/>
          </p:nvSpPr>
          <p:spPr bwMode="auto">
            <a:xfrm>
              <a:off x="7667439" y="4873438"/>
              <a:ext cx="344806" cy="127942"/>
            </a:xfrm>
            <a:prstGeom prst="rect">
              <a:avLst/>
            </a:prstGeom>
            <a:noFill/>
            <a:ln>
              <a:noFill/>
            </a:ln>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050" dirty="0">
                  <a:solidFill>
                    <a:schemeClr val="accent1"/>
                  </a:solidFill>
                </a:rPr>
                <a:t>PCRF</a:t>
              </a:r>
            </a:p>
          </p:txBody>
        </p:sp>
      </p:grpSp>
      <p:cxnSp>
        <p:nvCxnSpPr>
          <p:cNvPr id="28" name="Straight Arrow Connector 27">
            <a:extLst>
              <a:ext uri="{FF2B5EF4-FFF2-40B4-BE49-F238E27FC236}">
                <a16:creationId xmlns:a16="http://schemas.microsoft.com/office/drawing/2014/main" id="{ED59EABB-7B16-4265-AEEE-F43478BBDFB8}"/>
              </a:ext>
            </a:extLst>
          </p:cNvPr>
          <p:cNvCxnSpPr/>
          <p:nvPr/>
        </p:nvCxnSpPr>
        <p:spPr bwMode="auto">
          <a:xfrm>
            <a:off x="2977965" y="3032233"/>
            <a:ext cx="1196409"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9" name="Straight Arrow Connector 68">
            <a:extLst>
              <a:ext uri="{FF2B5EF4-FFF2-40B4-BE49-F238E27FC236}">
                <a16:creationId xmlns:a16="http://schemas.microsoft.com/office/drawing/2014/main" id="{06272572-0CF0-4BDF-983F-5B46E76324A2}"/>
              </a:ext>
            </a:extLst>
          </p:cNvPr>
          <p:cNvCxnSpPr/>
          <p:nvPr/>
        </p:nvCxnSpPr>
        <p:spPr bwMode="auto">
          <a:xfrm>
            <a:off x="2941547" y="3119271"/>
            <a:ext cx="1196409" cy="0"/>
          </a:xfrm>
          <a:prstGeom prst="straightConnector1">
            <a:avLst/>
          </a:prstGeom>
          <a:solidFill>
            <a:schemeClr val="accent1"/>
          </a:solidFill>
          <a:ln w="12700" cap="flat" cmpd="sng" algn="ctr">
            <a:solidFill>
              <a:schemeClr val="tx1"/>
            </a:solidFill>
            <a:prstDash val="solid"/>
            <a:round/>
            <a:headEnd type="triangle" w="med" len="med"/>
            <a:tailEnd type="none" w="med" len="med"/>
          </a:ln>
          <a:effectLst/>
        </p:spPr>
      </p:cxnSp>
      <p:sp>
        <p:nvSpPr>
          <p:cNvPr id="74" name="Rectangle 60">
            <a:extLst>
              <a:ext uri="{FF2B5EF4-FFF2-40B4-BE49-F238E27FC236}">
                <a16:creationId xmlns:a16="http://schemas.microsoft.com/office/drawing/2014/main" id="{525B74D4-5344-46E7-8E8E-FC80761F07B0}"/>
              </a:ext>
            </a:extLst>
          </p:cNvPr>
          <p:cNvSpPr>
            <a:spLocks noChangeArrowheads="1"/>
          </p:cNvSpPr>
          <p:nvPr/>
        </p:nvSpPr>
        <p:spPr bwMode="auto">
          <a:xfrm>
            <a:off x="2940552" y="2823315"/>
            <a:ext cx="1615926"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GB" sz="1100" dirty="0"/>
              <a:t>4a. </a:t>
            </a:r>
            <a:r>
              <a:rPr lang="en-GB" sz="1100" dirty="0" err="1"/>
              <a:t>Gx</a:t>
            </a:r>
            <a:r>
              <a:rPr lang="en-GB" sz="1100" dirty="0"/>
              <a:t>: CCR/A-I</a:t>
            </a:r>
            <a:endParaRPr lang="en-US" sz="1000" dirty="0">
              <a:solidFill>
                <a:srgbClr val="00B0F0"/>
              </a:solidFill>
              <a:ea typeface="SimSun" charset="-122"/>
            </a:endParaRPr>
          </a:p>
        </p:txBody>
      </p:sp>
      <p:cxnSp>
        <p:nvCxnSpPr>
          <p:cNvPr id="75" name="Straight Connector 74">
            <a:extLst>
              <a:ext uri="{FF2B5EF4-FFF2-40B4-BE49-F238E27FC236}">
                <a16:creationId xmlns:a16="http://schemas.microsoft.com/office/drawing/2014/main" id="{064F0A98-6326-4BAA-B2D2-9AFC292F0F99}"/>
              </a:ext>
            </a:extLst>
          </p:cNvPr>
          <p:cNvCxnSpPr>
            <a:cxnSpLocks/>
          </p:cNvCxnSpPr>
          <p:nvPr/>
        </p:nvCxnSpPr>
        <p:spPr bwMode="auto">
          <a:xfrm>
            <a:off x="5168739" y="1690180"/>
            <a:ext cx="0" cy="4992898"/>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76" name="Straight Connector 75">
            <a:extLst>
              <a:ext uri="{FF2B5EF4-FFF2-40B4-BE49-F238E27FC236}">
                <a16:creationId xmlns:a16="http://schemas.microsoft.com/office/drawing/2014/main" id="{6578C8AB-DA0C-4070-B4E1-6F11EE2C8EE0}"/>
              </a:ext>
            </a:extLst>
          </p:cNvPr>
          <p:cNvCxnSpPr>
            <a:cxnSpLocks/>
          </p:cNvCxnSpPr>
          <p:nvPr/>
        </p:nvCxnSpPr>
        <p:spPr bwMode="auto">
          <a:xfrm>
            <a:off x="2916286" y="4929003"/>
            <a:ext cx="1762059" cy="0"/>
          </a:xfrm>
          <a:prstGeom prst="line">
            <a:avLst/>
          </a:prstGeom>
          <a:solidFill>
            <a:schemeClr val="accent1"/>
          </a:solidFill>
          <a:ln w="12700" cap="flat" cmpd="sng" algn="ctr">
            <a:solidFill>
              <a:schemeClr val="accent5"/>
            </a:solidFill>
            <a:prstDash val="solid"/>
            <a:round/>
            <a:headEnd type="none" w="med" len="med"/>
            <a:tailEnd type="triangle" w="med" len="med"/>
          </a:ln>
          <a:effectLst/>
        </p:spPr>
      </p:cxnSp>
      <p:cxnSp>
        <p:nvCxnSpPr>
          <p:cNvPr id="79" name="Straight Connector 78">
            <a:extLst>
              <a:ext uri="{FF2B5EF4-FFF2-40B4-BE49-F238E27FC236}">
                <a16:creationId xmlns:a16="http://schemas.microsoft.com/office/drawing/2014/main" id="{857C4A32-BC81-4CCD-9DFF-8101A03A4A5A}"/>
              </a:ext>
            </a:extLst>
          </p:cNvPr>
          <p:cNvCxnSpPr>
            <a:cxnSpLocks/>
          </p:cNvCxnSpPr>
          <p:nvPr/>
        </p:nvCxnSpPr>
        <p:spPr bwMode="auto">
          <a:xfrm flipH="1">
            <a:off x="2896683" y="5039508"/>
            <a:ext cx="1781662" cy="0"/>
          </a:xfrm>
          <a:prstGeom prst="line">
            <a:avLst/>
          </a:prstGeom>
          <a:solidFill>
            <a:schemeClr val="accent1"/>
          </a:solidFill>
          <a:ln w="12700" cap="flat" cmpd="sng" algn="ctr">
            <a:solidFill>
              <a:schemeClr val="accent5"/>
            </a:solidFill>
            <a:prstDash val="solid"/>
            <a:round/>
            <a:headEnd type="none" w="med" len="med"/>
            <a:tailEnd type="triangle" w="med" len="med"/>
          </a:ln>
          <a:effectLst/>
        </p:spPr>
      </p:cxnSp>
      <p:grpSp>
        <p:nvGrpSpPr>
          <p:cNvPr id="80" name="Group 79">
            <a:extLst>
              <a:ext uri="{FF2B5EF4-FFF2-40B4-BE49-F238E27FC236}">
                <a16:creationId xmlns:a16="http://schemas.microsoft.com/office/drawing/2014/main" id="{ADB70A86-F40C-457B-A694-0CBDE6675C98}"/>
              </a:ext>
            </a:extLst>
          </p:cNvPr>
          <p:cNvGrpSpPr/>
          <p:nvPr/>
        </p:nvGrpSpPr>
        <p:grpSpPr>
          <a:xfrm>
            <a:off x="4412308" y="1217544"/>
            <a:ext cx="449501" cy="480171"/>
            <a:chOff x="7635747" y="4555520"/>
            <a:chExt cx="408190" cy="473247"/>
          </a:xfrm>
        </p:grpSpPr>
        <p:sp>
          <p:nvSpPr>
            <p:cNvPr id="81" name="Freeform 13">
              <a:extLst>
                <a:ext uri="{FF2B5EF4-FFF2-40B4-BE49-F238E27FC236}">
                  <a16:creationId xmlns:a16="http://schemas.microsoft.com/office/drawing/2014/main" id="{CE4B44E1-AFE9-4AE9-9EE7-F5115C00B6F4}"/>
                </a:ext>
              </a:extLst>
            </p:cNvPr>
            <p:cNvSpPr>
              <a:spLocks noChangeAspect="1" noEditPoints="1"/>
            </p:cNvSpPr>
            <p:nvPr/>
          </p:nvSpPr>
          <p:spPr bwMode="auto">
            <a:xfrm>
              <a:off x="7635747" y="4555520"/>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chemeClr val="accent5"/>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82" name="Text Box 45">
              <a:extLst>
                <a:ext uri="{FF2B5EF4-FFF2-40B4-BE49-F238E27FC236}">
                  <a16:creationId xmlns:a16="http://schemas.microsoft.com/office/drawing/2014/main" id="{F2D8AE71-30BC-4FF3-8BD7-0AD2A5B5269C}"/>
                </a:ext>
              </a:extLst>
            </p:cNvPr>
            <p:cNvSpPr txBox="1">
              <a:spLocks noChangeAspect="1" noChangeArrowheads="1"/>
            </p:cNvSpPr>
            <p:nvPr/>
          </p:nvSpPr>
          <p:spPr bwMode="auto">
            <a:xfrm>
              <a:off x="7667439" y="4873438"/>
              <a:ext cx="344806" cy="127942"/>
            </a:xfrm>
            <a:prstGeom prst="rect">
              <a:avLst/>
            </a:prstGeom>
            <a:noFill/>
            <a:ln>
              <a:noFill/>
            </a:ln>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050" dirty="0">
                  <a:solidFill>
                    <a:schemeClr val="accent5"/>
                  </a:solidFill>
                </a:rPr>
                <a:t>PCF</a:t>
              </a:r>
            </a:p>
          </p:txBody>
        </p:sp>
      </p:grpSp>
      <p:cxnSp>
        <p:nvCxnSpPr>
          <p:cNvPr id="83" name="Straight Connector 82">
            <a:extLst>
              <a:ext uri="{FF2B5EF4-FFF2-40B4-BE49-F238E27FC236}">
                <a16:creationId xmlns:a16="http://schemas.microsoft.com/office/drawing/2014/main" id="{51440D8C-57EF-44A0-84F9-48BE117F7904}"/>
              </a:ext>
            </a:extLst>
          </p:cNvPr>
          <p:cNvCxnSpPr>
            <a:cxnSpLocks/>
          </p:cNvCxnSpPr>
          <p:nvPr/>
        </p:nvCxnSpPr>
        <p:spPr bwMode="auto">
          <a:xfrm>
            <a:off x="4678345" y="1697715"/>
            <a:ext cx="0" cy="499289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91" name="Rectangle 60">
            <a:extLst>
              <a:ext uri="{FF2B5EF4-FFF2-40B4-BE49-F238E27FC236}">
                <a16:creationId xmlns:a16="http://schemas.microsoft.com/office/drawing/2014/main" id="{A071E1CC-6A7C-4625-A5B7-3DD641EF5A52}"/>
              </a:ext>
            </a:extLst>
          </p:cNvPr>
          <p:cNvSpPr>
            <a:spLocks noChangeArrowheads="1"/>
          </p:cNvSpPr>
          <p:nvPr/>
        </p:nvSpPr>
        <p:spPr bwMode="auto">
          <a:xfrm>
            <a:off x="2883762" y="4644411"/>
            <a:ext cx="4400190"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GB" sz="1100" dirty="0">
                <a:solidFill>
                  <a:schemeClr val="accent5"/>
                </a:solidFill>
              </a:rPr>
              <a:t>N7: </a:t>
            </a:r>
            <a:r>
              <a:rPr lang="en-GB" sz="1100" dirty="0" err="1">
                <a:solidFill>
                  <a:schemeClr val="accent5"/>
                </a:solidFill>
              </a:rPr>
              <a:t>Npcf_SMPolicyControl_Create</a:t>
            </a:r>
            <a:r>
              <a:rPr lang="en-GB" sz="1100" dirty="0">
                <a:solidFill>
                  <a:schemeClr val="accent5"/>
                </a:solidFill>
              </a:rPr>
              <a:t> (</a:t>
            </a:r>
            <a:r>
              <a:rPr lang="en-GB" sz="1100" b="1" dirty="0">
                <a:solidFill>
                  <a:schemeClr val="accent5"/>
                </a:solidFill>
                <a:latin typeface="Ericsson Hilda Light" panose="00000400000000000000" pitchFamily="2" charset="0"/>
              </a:rPr>
              <a:t>PDU Session ID</a:t>
            </a:r>
            <a:r>
              <a:rPr lang="en-GB" sz="1100" dirty="0">
                <a:latin typeface="Ericsson Hilda Light" panose="00000400000000000000" pitchFamily="2" charset="0"/>
              </a:rPr>
              <a:t>, DNN, S-NSSAI</a:t>
            </a:r>
            <a:r>
              <a:rPr lang="en-GB" sz="1100" dirty="0">
                <a:solidFill>
                  <a:schemeClr val="accent5"/>
                </a:solidFill>
              </a:rPr>
              <a:t>) </a:t>
            </a:r>
            <a:endParaRPr lang="en-US" sz="1000" dirty="0">
              <a:solidFill>
                <a:schemeClr val="accent5"/>
              </a:solidFill>
              <a:ea typeface="SimSun" charset="-122"/>
            </a:endParaRPr>
          </a:p>
        </p:txBody>
      </p:sp>
      <p:sp>
        <p:nvSpPr>
          <p:cNvPr id="92" name="Speech Bubble: Rectangle with Corners Rounded 91">
            <a:extLst>
              <a:ext uri="{FF2B5EF4-FFF2-40B4-BE49-F238E27FC236}">
                <a16:creationId xmlns:a16="http://schemas.microsoft.com/office/drawing/2014/main" id="{5B49D949-4BD7-45C7-8745-B6CA399C9406}"/>
              </a:ext>
            </a:extLst>
          </p:cNvPr>
          <p:cNvSpPr/>
          <p:nvPr/>
        </p:nvSpPr>
        <p:spPr bwMode="auto">
          <a:xfrm>
            <a:off x="9443086" y="2105190"/>
            <a:ext cx="2715679" cy="638786"/>
          </a:xfrm>
          <a:prstGeom prst="wedgeRoundRectCallout">
            <a:avLst>
              <a:gd name="adj1" fmla="val -55114"/>
              <a:gd name="adj2" fmla="val 53792"/>
              <a:gd name="adj3" fmla="val 16667"/>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0" rIns="73152" bIns="36576" numCol="1" spcCol="0" rtlCol="0" fromWordArt="0" anchor="t" anchorCtr="0" forceAA="0" compatLnSpc="1">
            <a:prstTxWarp prst="textNoShape">
              <a:avLst/>
            </a:prstTxWarp>
            <a:noAutofit/>
          </a:bodyPr>
          <a:lstStyle/>
          <a:p>
            <a:pPr fontAlgn="base">
              <a:spcAft>
                <a:spcPct val="0"/>
              </a:spcAft>
            </a:pPr>
            <a:r>
              <a:rPr lang="en-US" sz="1200" b="1" dirty="0">
                <a:solidFill>
                  <a:schemeClr val="accent1"/>
                </a:solidFill>
              </a:rPr>
              <a:t>[Obervation-1a] </a:t>
            </a:r>
            <a:r>
              <a:rPr lang="en-US" sz="1200" dirty="0"/>
              <a:t>PDU Session Id is mandatory in PCF interaction, </a:t>
            </a:r>
            <a:r>
              <a:rPr lang="en-US" sz="1200" dirty="0">
                <a:solidFill>
                  <a:schemeClr val="accent5"/>
                </a:solidFill>
              </a:rPr>
              <a:t>implying that UE must be 5G capable</a:t>
            </a:r>
            <a:r>
              <a:rPr lang="en-US" sz="1200" dirty="0"/>
              <a:t>.</a:t>
            </a:r>
            <a:endParaRPr kumimoji="0" lang="en-US" sz="1200" i="0" u="none" strike="noStrike" cap="none" normalizeH="0" baseline="0" dirty="0">
              <a:ln>
                <a:noFill/>
              </a:ln>
              <a:effectLst/>
            </a:endParaRPr>
          </a:p>
        </p:txBody>
      </p:sp>
      <p:sp>
        <p:nvSpPr>
          <p:cNvPr id="93" name="Freeform: Shape 92">
            <a:extLst>
              <a:ext uri="{FF2B5EF4-FFF2-40B4-BE49-F238E27FC236}">
                <a16:creationId xmlns:a16="http://schemas.microsoft.com/office/drawing/2014/main" id="{F36E13F7-9FCE-436B-9AC9-F92AF517DD58}"/>
              </a:ext>
            </a:extLst>
          </p:cNvPr>
          <p:cNvSpPr/>
          <p:nvPr/>
        </p:nvSpPr>
        <p:spPr bwMode="auto">
          <a:xfrm>
            <a:off x="7062409" y="2762030"/>
            <a:ext cx="2239521" cy="1982783"/>
          </a:xfrm>
          <a:custGeom>
            <a:avLst/>
            <a:gdLst>
              <a:gd name="connsiteX0" fmla="*/ 2337683 w 2337683"/>
              <a:gd name="connsiteY0" fmla="*/ 0 h 2091193"/>
              <a:gd name="connsiteX1" fmla="*/ 1470991 w 2337683"/>
              <a:gd name="connsiteY1" fmla="*/ 1606163 h 2091193"/>
              <a:gd name="connsiteX2" fmla="*/ 0 w 2337683"/>
              <a:gd name="connsiteY2" fmla="*/ 2091193 h 2091193"/>
            </a:gdLst>
            <a:ahLst/>
            <a:cxnLst>
              <a:cxn ang="0">
                <a:pos x="connsiteX0" y="connsiteY0"/>
              </a:cxn>
              <a:cxn ang="0">
                <a:pos x="connsiteX1" y="connsiteY1"/>
              </a:cxn>
              <a:cxn ang="0">
                <a:pos x="connsiteX2" y="connsiteY2"/>
              </a:cxn>
            </a:cxnLst>
            <a:rect l="l" t="t" r="r" b="b"/>
            <a:pathLst>
              <a:path w="2337683" h="2091193">
                <a:moveTo>
                  <a:pt x="2337683" y="0"/>
                </a:moveTo>
                <a:cubicBezTo>
                  <a:pt x="2099144" y="628815"/>
                  <a:pt x="1860605" y="1257631"/>
                  <a:pt x="1470991" y="1606163"/>
                </a:cubicBezTo>
                <a:cubicBezTo>
                  <a:pt x="1081377" y="1954695"/>
                  <a:pt x="243840" y="2016981"/>
                  <a:pt x="0" y="2091193"/>
                </a:cubicBezTo>
              </a:path>
            </a:pathLst>
          </a:custGeom>
          <a:noFill/>
          <a:ln w="12700" cap="flat" cmpd="sng" algn="ctr">
            <a:solidFill>
              <a:schemeClr val="tx2">
                <a:lumMod val="75000"/>
                <a:lumOff val="25000"/>
              </a:schemeClr>
            </a:solidFill>
            <a:prstDash val="solid"/>
            <a:round/>
            <a:headEnd type="none" w="med" len="med"/>
            <a:tailEnd type="triangle" w="med" len="med"/>
          </a:ln>
          <a:effectLst/>
        </p:spPr>
        <p:txBody>
          <a:bodyPr rtlCol="0" anchor="ctr"/>
          <a:lstStyle/>
          <a:p>
            <a:pPr algn="ctr"/>
            <a:endParaRPr lang="en-US"/>
          </a:p>
        </p:txBody>
      </p:sp>
    </p:spTree>
    <p:extLst>
      <p:ext uri="{BB962C8B-B14F-4D97-AF65-F5344CB8AC3E}">
        <p14:creationId xmlns:p14="http://schemas.microsoft.com/office/powerpoint/2010/main" val="1109408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D95B72-74AD-4261-9AF6-9560DD5E92B9}"/>
              </a:ext>
            </a:extLst>
          </p:cNvPr>
          <p:cNvSpPr>
            <a:spLocks noGrp="1"/>
          </p:cNvSpPr>
          <p:nvPr>
            <p:ph type="title"/>
          </p:nvPr>
        </p:nvSpPr>
        <p:spPr>
          <a:xfrm>
            <a:off x="293998" y="389030"/>
            <a:ext cx="4937960" cy="488137"/>
          </a:xfrm>
        </p:spPr>
        <p:txBody>
          <a:bodyPr/>
          <a:lstStyle/>
          <a:p>
            <a:r>
              <a:rPr lang="en-US" sz="3200" dirty="0"/>
              <a:t>Illustration for [Observation-2]</a:t>
            </a:r>
          </a:p>
        </p:txBody>
      </p:sp>
      <p:cxnSp>
        <p:nvCxnSpPr>
          <p:cNvPr id="44" name="Straight Connector 43">
            <a:extLst>
              <a:ext uri="{FF2B5EF4-FFF2-40B4-BE49-F238E27FC236}">
                <a16:creationId xmlns:a16="http://schemas.microsoft.com/office/drawing/2014/main" id="{C911E28E-0210-4CCA-AD1F-798994988C1C}"/>
              </a:ext>
            </a:extLst>
          </p:cNvPr>
          <p:cNvCxnSpPr>
            <a:cxnSpLocks/>
          </p:cNvCxnSpPr>
          <p:nvPr/>
        </p:nvCxnSpPr>
        <p:spPr bwMode="auto">
          <a:xfrm flipV="1">
            <a:off x="3214001" y="3984874"/>
            <a:ext cx="955385" cy="438199"/>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nvGrpSpPr>
          <p:cNvPr id="45" name="Group 44">
            <a:extLst>
              <a:ext uri="{FF2B5EF4-FFF2-40B4-BE49-F238E27FC236}">
                <a16:creationId xmlns:a16="http://schemas.microsoft.com/office/drawing/2014/main" id="{989F7231-991E-4721-A1E4-269505A82F2E}"/>
              </a:ext>
            </a:extLst>
          </p:cNvPr>
          <p:cNvGrpSpPr/>
          <p:nvPr/>
        </p:nvGrpSpPr>
        <p:grpSpPr>
          <a:xfrm>
            <a:off x="6077893" y="4188967"/>
            <a:ext cx="598157" cy="729809"/>
            <a:chOff x="6504317" y="5096395"/>
            <a:chExt cx="493833" cy="625929"/>
          </a:xfrm>
        </p:grpSpPr>
        <p:sp>
          <p:nvSpPr>
            <p:cNvPr id="46" name="Text Box 240">
              <a:extLst>
                <a:ext uri="{FF2B5EF4-FFF2-40B4-BE49-F238E27FC236}">
                  <a16:creationId xmlns:a16="http://schemas.microsoft.com/office/drawing/2014/main" id="{6FA5FE95-E995-4AA1-ACA1-CA3AEAD99ADF}"/>
                </a:ext>
              </a:extLst>
            </p:cNvPr>
            <p:cNvSpPr txBox="1">
              <a:spLocks noChangeAspect="1" noChangeArrowheads="1"/>
            </p:cNvSpPr>
            <p:nvPr/>
          </p:nvSpPr>
          <p:spPr bwMode="auto">
            <a:xfrm>
              <a:off x="6528804" y="5478705"/>
              <a:ext cx="444857" cy="229456"/>
            </a:xfrm>
            <a:prstGeom prst="rect">
              <a:avLst/>
            </a:prstGeom>
            <a:noFill/>
            <a:ln>
              <a:noFill/>
            </a:ln>
            <a:extLst/>
          </p:spPr>
          <p:txBody>
            <a:bodyPr lIns="0" tIns="0" rIns="0" bIns="0" anchor="ctr"/>
            <a:lstStyle>
              <a:lvl1pPr eaLnBrk="0" hangingPunct="0">
                <a:defRPr sz="2000">
                  <a:solidFill>
                    <a:schemeClr val="tx1"/>
                  </a:solidFill>
                  <a:latin typeface="Arial" charset="0"/>
                  <a:ea typeface="MS PGothic" charset="-128"/>
                </a:defRPr>
              </a:lvl1pPr>
              <a:lvl2pPr marL="742950" indent="-285750" eaLnBrk="0" hangingPunct="0">
                <a:defRPr sz="2000">
                  <a:solidFill>
                    <a:schemeClr val="tx1"/>
                  </a:solidFill>
                  <a:latin typeface="Arial" charset="0"/>
                  <a:ea typeface="MS PGothic" charset="-128"/>
                </a:defRPr>
              </a:lvl2pPr>
              <a:lvl3pPr marL="1143000" indent="-228600" eaLnBrk="0" hangingPunct="0">
                <a:defRPr sz="2000">
                  <a:solidFill>
                    <a:schemeClr val="tx1"/>
                  </a:solidFill>
                  <a:latin typeface="Arial" charset="0"/>
                  <a:ea typeface="MS PGothic" charset="-128"/>
                </a:defRPr>
              </a:lvl3pPr>
              <a:lvl4pPr marL="1600200" indent="-228600" eaLnBrk="0" hangingPunct="0">
                <a:defRPr sz="2000">
                  <a:solidFill>
                    <a:schemeClr val="tx1"/>
                  </a:solidFill>
                  <a:latin typeface="Arial" charset="0"/>
                  <a:ea typeface="MS PGothic" charset="-128"/>
                </a:defRPr>
              </a:lvl4pPr>
              <a:lvl5pPr marL="2057400" indent="-228600" eaLnBrk="0" hangingPunct="0">
                <a:defRPr sz="2000">
                  <a:solidFill>
                    <a:schemeClr val="tx1"/>
                  </a:solidFill>
                  <a:latin typeface="Arial" charset="0"/>
                  <a:ea typeface="MS PGothic" charset="-128"/>
                </a:defRPr>
              </a:lvl5pPr>
              <a:lvl6pPr marL="2514600" indent="-228600" eaLnBrk="0" fontAlgn="base" hangingPunct="0">
                <a:spcBef>
                  <a:spcPct val="0"/>
                </a:spcBef>
                <a:spcAft>
                  <a:spcPct val="0"/>
                </a:spcAft>
                <a:defRPr sz="2000">
                  <a:solidFill>
                    <a:schemeClr val="tx1"/>
                  </a:solidFill>
                  <a:latin typeface="Arial" charset="0"/>
                  <a:ea typeface="MS PGothic" charset="-128"/>
                </a:defRPr>
              </a:lvl6pPr>
              <a:lvl7pPr marL="2971800" indent="-228600" eaLnBrk="0" fontAlgn="base" hangingPunct="0">
                <a:spcBef>
                  <a:spcPct val="0"/>
                </a:spcBef>
                <a:spcAft>
                  <a:spcPct val="0"/>
                </a:spcAft>
                <a:defRPr sz="2000">
                  <a:solidFill>
                    <a:schemeClr val="tx1"/>
                  </a:solidFill>
                  <a:latin typeface="Arial" charset="0"/>
                  <a:ea typeface="MS PGothic" charset="-128"/>
                </a:defRPr>
              </a:lvl7pPr>
              <a:lvl8pPr marL="3429000" indent="-228600" eaLnBrk="0" fontAlgn="base" hangingPunct="0">
                <a:spcBef>
                  <a:spcPct val="0"/>
                </a:spcBef>
                <a:spcAft>
                  <a:spcPct val="0"/>
                </a:spcAft>
                <a:defRPr sz="2000">
                  <a:solidFill>
                    <a:schemeClr val="tx1"/>
                  </a:solidFill>
                  <a:latin typeface="Arial" charset="0"/>
                  <a:ea typeface="MS PGothic" charset="-128"/>
                </a:defRPr>
              </a:lvl8pPr>
              <a:lvl9pPr marL="3886200" indent="-228600" eaLnBrk="0" fontAlgn="base" hangingPunct="0">
                <a:spcBef>
                  <a:spcPct val="0"/>
                </a:spcBef>
                <a:spcAft>
                  <a:spcPct val="0"/>
                </a:spcAft>
                <a:defRPr sz="2000">
                  <a:solidFill>
                    <a:schemeClr val="tx1"/>
                  </a:solidFill>
                  <a:latin typeface="Arial" charset="0"/>
                  <a:ea typeface="MS PGothic" charset="-128"/>
                </a:defRPr>
              </a:lvl9pPr>
            </a:lstStyle>
            <a:p>
              <a:pPr algn="ctr" eaLnBrk="1" hangingPunct="1">
                <a:lnSpc>
                  <a:spcPct val="80000"/>
                </a:lnSpc>
              </a:pPr>
              <a:r>
                <a:rPr lang="en-US" sz="1200" dirty="0">
                  <a:solidFill>
                    <a:schemeClr val="accent5"/>
                  </a:solidFill>
                  <a:ea typeface="MS PGothic" pitchFamily="34" charset="-128"/>
                </a:rPr>
                <a:t>PGW-C</a:t>
              </a:r>
              <a:r>
                <a:rPr lang="en-US" sz="1200" dirty="0">
                  <a:ea typeface="MS PGothic" pitchFamily="34" charset="-128"/>
                </a:rPr>
                <a:t>+SMF</a:t>
              </a:r>
              <a:endParaRPr lang="sv-SE" sz="1200" dirty="0">
                <a:ea typeface="MS PGothic" pitchFamily="34" charset="-128"/>
              </a:endParaRPr>
            </a:p>
          </p:txBody>
        </p:sp>
        <p:sp>
          <p:nvSpPr>
            <p:cNvPr id="47" name="Freeform 11">
              <a:extLst>
                <a:ext uri="{FF2B5EF4-FFF2-40B4-BE49-F238E27FC236}">
                  <a16:creationId xmlns:a16="http://schemas.microsoft.com/office/drawing/2014/main" id="{5F686E42-5D8A-4435-A00A-4533095D39EE}"/>
                </a:ext>
              </a:extLst>
            </p:cNvPr>
            <p:cNvSpPr>
              <a:spLocks noChangeAspect="1" noEditPoints="1"/>
            </p:cNvSpPr>
            <p:nvPr/>
          </p:nvSpPr>
          <p:spPr bwMode="auto">
            <a:xfrm>
              <a:off x="6504317" y="5096395"/>
              <a:ext cx="493833" cy="625929"/>
            </a:xfrm>
            <a:custGeom>
              <a:avLst/>
              <a:gdLst>
                <a:gd name="T0" fmla="*/ 236 w 410"/>
                <a:gd name="T1" fmla="*/ 93 h 589"/>
                <a:gd name="T2" fmla="*/ 233 w 410"/>
                <a:gd name="T3" fmla="*/ 95 h 589"/>
                <a:gd name="T4" fmla="*/ 233 w 410"/>
                <a:gd name="T5" fmla="*/ 221 h 589"/>
                <a:gd name="T6" fmla="*/ 218 w 410"/>
                <a:gd name="T7" fmla="*/ 231 h 589"/>
                <a:gd name="T8" fmla="*/ 24 w 410"/>
                <a:gd name="T9" fmla="*/ 231 h 589"/>
                <a:gd name="T10" fmla="*/ 10 w 410"/>
                <a:gd name="T11" fmla="*/ 221 h 589"/>
                <a:gd name="T12" fmla="*/ 10 w 410"/>
                <a:gd name="T13" fmla="*/ 83 h 589"/>
                <a:gd name="T14" fmla="*/ 120 w 410"/>
                <a:gd name="T15" fmla="*/ 7 h 589"/>
                <a:gd name="T16" fmla="*/ 233 w 410"/>
                <a:gd name="T17" fmla="*/ 83 h 589"/>
                <a:gd name="T18" fmla="*/ 236 w 410"/>
                <a:gd name="T19" fmla="*/ 87 h 589"/>
                <a:gd name="T20" fmla="*/ 242 w 410"/>
                <a:gd name="T21" fmla="*/ 83 h 589"/>
                <a:gd name="T22" fmla="*/ 242 w 410"/>
                <a:gd name="T23" fmla="*/ 83 h 589"/>
                <a:gd name="T24" fmla="*/ 120 w 410"/>
                <a:gd name="T25" fmla="*/ 0 h 589"/>
                <a:gd name="T26" fmla="*/ 0 w 410"/>
                <a:gd name="T27" fmla="*/ 83 h 589"/>
                <a:gd name="T28" fmla="*/ 0 w 410"/>
                <a:gd name="T29" fmla="*/ 83 h 589"/>
                <a:gd name="T30" fmla="*/ 4 w 410"/>
                <a:gd name="T31" fmla="*/ 221 h 589"/>
                <a:gd name="T32" fmla="*/ 24 w 410"/>
                <a:gd name="T33" fmla="*/ 239 h 589"/>
                <a:gd name="T34" fmla="*/ 218 w 410"/>
                <a:gd name="T35" fmla="*/ 239 h 589"/>
                <a:gd name="T36" fmla="*/ 242 w 410"/>
                <a:gd name="T37" fmla="*/ 221 h 589"/>
                <a:gd name="T38" fmla="*/ 242 w 410"/>
                <a:gd name="T39" fmla="*/ 95 h 589"/>
                <a:gd name="T40" fmla="*/ 236 w 410"/>
                <a:gd name="T41" fmla="*/ 93 h 589"/>
                <a:gd name="T42" fmla="*/ 120 w 410"/>
                <a:gd name="T43" fmla="*/ 22 h 589"/>
                <a:gd name="T44" fmla="*/ 117 w 410"/>
                <a:gd name="T45" fmla="*/ 23 h 589"/>
                <a:gd name="T46" fmla="*/ 45 w 410"/>
                <a:gd name="T47" fmla="*/ 118 h 589"/>
                <a:gd name="T48" fmla="*/ 45 w 410"/>
                <a:gd name="T49" fmla="*/ 121 h 589"/>
                <a:gd name="T50" fmla="*/ 50 w 410"/>
                <a:gd name="T51" fmla="*/ 123 h 589"/>
                <a:gd name="T52" fmla="*/ 192 w 410"/>
                <a:gd name="T53" fmla="*/ 123 h 589"/>
                <a:gd name="T54" fmla="*/ 197 w 410"/>
                <a:gd name="T55" fmla="*/ 121 h 589"/>
                <a:gd name="T56" fmla="*/ 197 w 410"/>
                <a:gd name="T57" fmla="*/ 118 h 589"/>
                <a:gd name="T58" fmla="*/ 125 w 410"/>
                <a:gd name="T59" fmla="*/ 23 h 589"/>
                <a:gd name="T60" fmla="*/ 120 w 410"/>
                <a:gd name="T61" fmla="*/ 22 h 589"/>
                <a:gd name="T62" fmla="*/ 57 w 410"/>
                <a:gd name="T63" fmla="*/ 116 h 589"/>
                <a:gd name="T64" fmla="*/ 120 w 410"/>
                <a:gd name="T65" fmla="*/ 33 h 589"/>
                <a:gd name="T66" fmla="*/ 185 w 410"/>
                <a:gd name="T67" fmla="*/ 116 h 589"/>
                <a:gd name="T68" fmla="*/ 57 w 410"/>
                <a:gd name="T69" fmla="*/ 116 h 5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10"/>
                <a:gd name="T106" fmla="*/ 0 h 589"/>
                <a:gd name="T107" fmla="*/ 410 w 410"/>
                <a:gd name="T108" fmla="*/ 589 h 5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10" h="589">
                  <a:moveTo>
                    <a:pt x="402" y="229"/>
                  </a:moveTo>
                  <a:cubicBezTo>
                    <a:pt x="397" y="229"/>
                    <a:pt x="394" y="233"/>
                    <a:pt x="394" y="237"/>
                  </a:cubicBezTo>
                  <a:cubicBezTo>
                    <a:pt x="394" y="549"/>
                    <a:pt x="394" y="549"/>
                    <a:pt x="394" y="549"/>
                  </a:cubicBezTo>
                  <a:cubicBezTo>
                    <a:pt x="394" y="563"/>
                    <a:pt x="383" y="573"/>
                    <a:pt x="370" y="573"/>
                  </a:cubicBezTo>
                  <a:cubicBezTo>
                    <a:pt x="41" y="573"/>
                    <a:pt x="41" y="573"/>
                    <a:pt x="41" y="573"/>
                  </a:cubicBezTo>
                  <a:cubicBezTo>
                    <a:pt x="27" y="573"/>
                    <a:pt x="17" y="563"/>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0" y="205"/>
                    <a:pt x="0" y="205"/>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205" y="53"/>
                  </a:moveTo>
                  <a:cubicBezTo>
                    <a:pt x="202" y="53"/>
                    <a:pt x="199" y="55"/>
                    <a:pt x="198" y="58"/>
                  </a:cubicBezTo>
                  <a:cubicBezTo>
                    <a:pt x="76" y="291"/>
                    <a:pt x="76" y="291"/>
                    <a:pt x="76" y="291"/>
                  </a:cubicBezTo>
                  <a:cubicBezTo>
                    <a:pt x="75" y="294"/>
                    <a:pt x="75" y="297"/>
                    <a:pt x="77" y="299"/>
                  </a:cubicBezTo>
                  <a:cubicBezTo>
                    <a:pt x="78" y="301"/>
                    <a:pt x="81" y="303"/>
                    <a:pt x="83" y="303"/>
                  </a:cubicBezTo>
                  <a:cubicBezTo>
                    <a:pt x="327" y="303"/>
                    <a:pt x="327" y="303"/>
                    <a:pt x="327" y="303"/>
                  </a:cubicBezTo>
                  <a:cubicBezTo>
                    <a:pt x="330" y="303"/>
                    <a:pt x="332" y="301"/>
                    <a:pt x="334" y="299"/>
                  </a:cubicBezTo>
                  <a:cubicBezTo>
                    <a:pt x="335" y="297"/>
                    <a:pt x="335" y="294"/>
                    <a:pt x="334" y="291"/>
                  </a:cubicBezTo>
                  <a:cubicBezTo>
                    <a:pt x="212" y="58"/>
                    <a:pt x="212" y="58"/>
                    <a:pt x="212" y="58"/>
                  </a:cubicBezTo>
                  <a:cubicBezTo>
                    <a:pt x="211" y="55"/>
                    <a:pt x="208" y="53"/>
                    <a:pt x="205" y="53"/>
                  </a:cubicBezTo>
                  <a:moveTo>
                    <a:pt x="96" y="287"/>
                  </a:moveTo>
                  <a:cubicBezTo>
                    <a:pt x="205" y="79"/>
                    <a:pt x="205" y="79"/>
                    <a:pt x="205" y="79"/>
                  </a:cubicBezTo>
                  <a:cubicBezTo>
                    <a:pt x="314" y="287"/>
                    <a:pt x="314" y="287"/>
                    <a:pt x="314" y="287"/>
                  </a:cubicBezTo>
                  <a:lnTo>
                    <a:pt x="96" y="287"/>
                  </a:lnTo>
                  <a:close/>
                </a:path>
              </a:pathLst>
            </a:custGeom>
            <a:solidFill>
              <a:schemeClr val="accent5"/>
            </a:solidFill>
            <a:ln>
              <a:noFill/>
            </a:ln>
            <a:extLst/>
          </p:spPr>
          <p:txBody>
            <a:bodyPr tIns="1080000" anchor="ctr"/>
            <a:lstStyle/>
            <a:p>
              <a:endParaRPr lang="en-US" sz="1200">
                <a:solidFill>
                  <a:schemeClr val="tx2"/>
                </a:solidFill>
              </a:endParaRPr>
            </a:p>
          </p:txBody>
        </p:sp>
      </p:grpSp>
      <p:grpSp>
        <p:nvGrpSpPr>
          <p:cNvPr id="48" name="Group 47">
            <a:extLst>
              <a:ext uri="{FF2B5EF4-FFF2-40B4-BE49-F238E27FC236}">
                <a16:creationId xmlns:a16="http://schemas.microsoft.com/office/drawing/2014/main" id="{8DFB94F7-B464-4E2B-A2B2-A4E138C6CB5C}"/>
              </a:ext>
            </a:extLst>
          </p:cNvPr>
          <p:cNvGrpSpPr/>
          <p:nvPr/>
        </p:nvGrpSpPr>
        <p:grpSpPr>
          <a:xfrm>
            <a:off x="6069530" y="2240588"/>
            <a:ext cx="664977" cy="571955"/>
            <a:chOff x="7635747" y="4555520"/>
            <a:chExt cx="408190" cy="473247"/>
          </a:xfrm>
        </p:grpSpPr>
        <p:sp>
          <p:nvSpPr>
            <p:cNvPr id="49" name="Freeform 13">
              <a:extLst>
                <a:ext uri="{FF2B5EF4-FFF2-40B4-BE49-F238E27FC236}">
                  <a16:creationId xmlns:a16="http://schemas.microsoft.com/office/drawing/2014/main" id="{036AD3B6-ECDF-4AE3-82A4-9A7B1B76E7AD}"/>
                </a:ext>
              </a:extLst>
            </p:cNvPr>
            <p:cNvSpPr>
              <a:spLocks noChangeAspect="1" noEditPoints="1"/>
            </p:cNvSpPr>
            <p:nvPr/>
          </p:nvSpPr>
          <p:spPr bwMode="auto">
            <a:xfrm>
              <a:off x="7635747" y="4555520"/>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chemeClr val="accent5"/>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50" name="Text Box 45">
              <a:extLst>
                <a:ext uri="{FF2B5EF4-FFF2-40B4-BE49-F238E27FC236}">
                  <a16:creationId xmlns:a16="http://schemas.microsoft.com/office/drawing/2014/main" id="{0746215E-215B-4684-B9C8-2820221456A3}"/>
                </a:ext>
              </a:extLst>
            </p:cNvPr>
            <p:cNvSpPr txBox="1">
              <a:spLocks noChangeAspect="1" noChangeArrowheads="1"/>
            </p:cNvSpPr>
            <p:nvPr/>
          </p:nvSpPr>
          <p:spPr bwMode="auto">
            <a:xfrm>
              <a:off x="7667439" y="4876290"/>
              <a:ext cx="344806" cy="122237"/>
            </a:xfrm>
            <a:prstGeom prst="rect">
              <a:avLst/>
            </a:prstGeom>
            <a:noFill/>
            <a:ln>
              <a:noFill/>
            </a:ln>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200" dirty="0">
                  <a:solidFill>
                    <a:schemeClr val="accent5"/>
                  </a:solidFill>
                </a:rPr>
                <a:t>UDM</a:t>
              </a:r>
            </a:p>
          </p:txBody>
        </p:sp>
      </p:grpSp>
      <p:grpSp>
        <p:nvGrpSpPr>
          <p:cNvPr id="51" name="Group 50">
            <a:extLst>
              <a:ext uri="{FF2B5EF4-FFF2-40B4-BE49-F238E27FC236}">
                <a16:creationId xmlns:a16="http://schemas.microsoft.com/office/drawing/2014/main" id="{BF1FBE4A-F654-47FF-AF13-83AADFF4B685}"/>
              </a:ext>
            </a:extLst>
          </p:cNvPr>
          <p:cNvGrpSpPr/>
          <p:nvPr/>
        </p:nvGrpSpPr>
        <p:grpSpPr>
          <a:xfrm>
            <a:off x="4158652" y="2192886"/>
            <a:ext cx="680167" cy="1917069"/>
            <a:chOff x="5034498" y="3533442"/>
            <a:chExt cx="439882" cy="1400219"/>
          </a:xfrm>
        </p:grpSpPr>
        <p:grpSp>
          <p:nvGrpSpPr>
            <p:cNvPr id="52" name="Group 51">
              <a:extLst>
                <a:ext uri="{FF2B5EF4-FFF2-40B4-BE49-F238E27FC236}">
                  <a16:creationId xmlns:a16="http://schemas.microsoft.com/office/drawing/2014/main" id="{A025F356-9CAC-4EBB-8CE1-B439BA017EA1}"/>
                </a:ext>
              </a:extLst>
            </p:cNvPr>
            <p:cNvGrpSpPr/>
            <p:nvPr/>
          </p:nvGrpSpPr>
          <p:grpSpPr>
            <a:xfrm>
              <a:off x="5034498" y="4460414"/>
              <a:ext cx="408190" cy="473247"/>
              <a:chOff x="4830403" y="5117914"/>
              <a:chExt cx="408190" cy="473247"/>
            </a:xfrm>
          </p:grpSpPr>
          <p:sp>
            <p:nvSpPr>
              <p:cNvPr id="56" name="Freeform 12">
                <a:extLst>
                  <a:ext uri="{FF2B5EF4-FFF2-40B4-BE49-F238E27FC236}">
                    <a16:creationId xmlns:a16="http://schemas.microsoft.com/office/drawing/2014/main" id="{51DFB7FA-0637-4825-9750-511D476B2D76}"/>
                  </a:ext>
                </a:extLst>
              </p:cNvPr>
              <p:cNvSpPr>
                <a:spLocks noChangeAspect="1"/>
              </p:cNvSpPr>
              <p:nvPr/>
            </p:nvSpPr>
            <p:spPr bwMode="auto">
              <a:xfrm>
                <a:off x="4838432" y="5124473"/>
                <a:ext cx="392133" cy="460318"/>
              </a:xfrm>
              <a:custGeom>
                <a:avLst/>
                <a:gdLst>
                  <a:gd name="T0" fmla="*/ 393 w 393"/>
                  <a:gd name="T1" fmla="*/ 83 h 573"/>
                  <a:gd name="T2" fmla="*/ 393 w 393"/>
                  <a:gd name="T3" fmla="*/ 541 h 573"/>
                  <a:gd name="T4" fmla="*/ 361 w 393"/>
                  <a:gd name="T5" fmla="*/ 573 h 573"/>
                  <a:gd name="T6" fmla="*/ 32 w 393"/>
                  <a:gd name="T7" fmla="*/ 573 h 573"/>
                  <a:gd name="T8" fmla="*/ 0 w 393"/>
                  <a:gd name="T9" fmla="*/ 541 h 573"/>
                  <a:gd name="T10" fmla="*/ 0 w 393"/>
                  <a:gd name="T11" fmla="*/ 32 h 573"/>
                  <a:gd name="T12" fmla="*/ 32 w 393"/>
                  <a:gd name="T13" fmla="*/ 0 h 573"/>
                  <a:gd name="T14" fmla="*/ 361 w 393"/>
                  <a:gd name="T15" fmla="*/ 0 h 573"/>
                  <a:gd name="T16" fmla="*/ 393 w 393"/>
                  <a:gd name="T17" fmla="*/ 32 h 573"/>
                  <a:gd name="T18" fmla="*/ 393 w 393"/>
                  <a:gd name="T19" fmla="*/ 51 h 5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3"/>
                  <a:gd name="T31" fmla="*/ 0 h 573"/>
                  <a:gd name="T32" fmla="*/ 393 w 393"/>
                  <a:gd name="T33" fmla="*/ 573 h 5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3" h="573">
                    <a:moveTo>
                      <a:pt x="393" y="83"/>
                    </a:moveTo>
                    <a:cubicBezTo>
                      <a:pt x="393" y="541"/>
                      <a:pt x="393" y="541"/>
                      <a:pt x="393" y="541"/>
                    </a:cubicBezTo>
                    <a:cubicBezTo>
                      <a:pt x="393" y="559"/>
                      <a:pt x="379" y="573"/>
                      <a:pt x="361" y="573"/>
                    </a:cubicBezTo>
                    <a:cubicBezTo>
                      <a:pt x="32" y="573"/>
                      <a:pt x="32" y="573"/>
                      <a:pt x="32" y="573"/>
                    </a:cubicBezTo>
                    <a:cubicBezTo>
                      <a:pt x="14" y="573"/>
                      <a:pt x="0" y="559"/>
                      <a:pt x="0" y="541"/>
                    </a:cubicBezTo>
                    <a:cubicBezTo>
                      <a:pt x="0" y="32"/>
                      <a:pt x="0" y="32"/>
                      <a:pt x="0" y="32"/>
                    </a:cubicBezTo>
                    <a:cubicBezTo>
                      <a:pt x="0" y="14"/>
                      <a:pt x="14" y="0"/>
                      <a:pt x="32" y="0"/>
                    </a:cubicBezTo>
                    <a:cubicBezTo>
                      <a:pt x="361" y="0"/>
                      <a:pt x="361" y="0"/>
                      <a:pt x="361" y="0"/>
                    </a:cubicBezTo>
                    <a:cubicBezTo>
                      <a:pt x="379" y="0"/>
                      <a:pt x="393" y="14"/>
                      <a:pt x="393" y="32"/>
                    </a:cubicBezTo>
                    <a:cubicBezTo>
                      <a:pt x="393" y="51"/>
                      <a:pt x="393" y="51"/>
                      <a:pt x="393" y="5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57" name="Freeform 13">
                <a:extLst>
                  <a:ext uri="{FF2B5EF4-FFF2-40B4-BE49-F238E27FC236}">
                    <a16:creationId xmlns:a16="http://schemas.microsoft.com/office/drawing/2014/main" id="{FFB63A61-9D48-4579-BDE5-CC19CFF6706C}"/>
                  </a:ext>
                </a:extLst>
              </p:cNvPr>
              <p:cNvSpPr>
                <a:spLocks noChangeAspect="1" noEditPoints="1"/>
              </p:cNvSpPr>
              <p:nvPr/>
            </p:nvSpPr>
            <p:spPr bwMode="auto">
              <a:xfrm>
                <a:off x="4830403" y="5117914"/>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chemeClr val="accent1"/>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58" name="Text Box 45">
                <a:extLst>
                  <a:ext uri="{FF2B5EF4-FFF2-40B4-BE49-F238E27FC236}">
                    <a16:creationId xmlns:a16="http://schemas.microsoft.com/office/drawing/2014/main" id="{57D9A7E2-288F-4BF5-8B19-90ED7FADC8DE}"/>
                  </a:ext>
                </a:extLst>
              </p:cNvPr>
              <p:cNvSpPr txBox="1">
                <a:spLocks noChangeAspect="1" noChangeArrowheads="1"/>
              </p:cNvSpPr>
              <p:nvPr/>
            </p:nvSpPr>
            <p:spPr bwMode="auto">
              <a:xfrm>
                <a:off x="4862095" y="5445850"/>
                <a:ext cx="344806" cy="1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200" dirty="0">
                    <a:solidFill>
                      <a:schemeClr val="accent1"/>
                    </a:solidFill>
                  </a:rPr>
                  <a:t>AAA</a:t>
                </a:r>
              </a:p>
            </p:txBody>
          </p:sp>
        </p:grpSp>
        <p:grpSp>
          <p:nvGrpSpPr>
            <p:cNvPr id="53" name="Group 52">
              <a:extLst>
                <a:ext uri="{FF2B5EF4-FFF2-40B4-BE49-F238E27FC236}">
                  <a16:creationId xmlns:a16="http://schemas.microsoft.com/office/drawing/2014/main" id="{9ACC94F4-88D1-4342-AA10-A9115A3384C5}"/>
                </a:ext>
              </a:extLst>
            </p:cNvPr>
            <p:cNvGrpSpPr/>
            <p:nvPr/>
          </p:nvGrpSpPr>
          <p:grpSpPr>
            <a:xfrm>
              <a:off x="5066190" y="3533442"/>
              <a:ext cx="408190" cy="473247"/>
              <a:chOff x="5576127" y="4563707"/>
              <a:chExt cx="408190" cy="473247"/>
            </a:xfrm>
          </p:grpSpPr>
          <p:sp>
            <p:nvSpPr>
              <p:cNvPr id="54" name="Freeform 13">
                <a:extLst>
                  <a:ext uri="{FF2B5EF4-FFF2-40B4-BE49-F238E27FC236}">
                    <a16:creationId xmlns:a16="http://schemas.microsoft.com/office/drawing/2014/main" id="{FBBF5D84-2E00-4DA7-A5D2-B04D73481700}"/>
                  </a:ext>
                </a:extLst>
              </p:cNvPr>
              <p:cNvSpPr>
                <a:spLocks noChangeAspect="1" noEditPoints="1"/>
              </p:cNvSpPr>
              <p:nvPr/>
            </p:nvSpPr>
            <p:spPr bwMode="auto">
              <a:xfrm>
                <a:off x="5576127" y="4563707"/>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chemeClr val="accent1"/>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55" name="Text Box 45">
                <a:extLst>
                  <a:ext uri="{FF2B5EF4-FFF2-40B4-BE49-F238E27FC236}">
                    <a16:creationId xmlns:a16="http://schemas.microsoft.com/office/drawing/2014/main" id="{61E08369-EF95-437F-B782-D902108D02CE}"/>
                  </a:ext>
                </a:extLst>
              </p:cNvPr>
              <p:cNvSpPr txBox="1">
                <a:spLocks noChangeAspect="1" noChangeArrowheads="1"/>
              </p:cNvSpPr>
              <p:nvPr/>
            </p:nvSpPr>
            <p:spPr bwMode="auto">
              <a:xfrm>
                <a:off x="5607819" y="4891643"/>
                <a:ext cx="344806" cy="1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200" dirty="0">
                    <a:solidFill>
                      <a:schemeClr val="accent1"/>
                    </a:solidFill>
                  </a:rPr>
                  <a:t>HSS</a:t>
                </a:r>
              </a:p>
            </p:txBody>
          </p:sp>
        </p:grpSp>
      </p:grpSp>
      <p:grpSp>
        <p:nvGrpSpPr>
          <p:cNvPr id="59" name="Group 58">
            <a:extLst>
              <a:ext uri="{FF2B5EF4-FFF2-40B4-BE49-F238E27FC236}">
                <a16:creationId xmlns:a16="http://schemas.microsoft.com/office/drawing/2014/main" id="{94BF797F-81AE-4774-B236-DF27A7ED1062}"/>
              </a:ext>
            </a:extLst>
          </p:cNvPr>
          <p:cNvGrpSpPr/>
          <p:nvPr/>
        </p:nvGrpSpPr>
        <p:grpSpPr>
          <a:xfrm>
            <a:off x="2615844" y="4024235"/>
            <a:ext cx="598157" cy="787530"/>
            <a:chOff x="2351794" y="4916983"/>
            <a:chExt cx="501650" cy="637947"/>
          </a:xfrm>
        </p:grpSpPr>
        <p:sp>
          <p:nvSpPr>
            <p:cNvPr id="60" name="Freeform 110">
              <a:extLst>
                <a:ext uri="{FF2B5EF4-FFF2-40B4-BE49-F238E27FC236}">
                  <a16:creationId xmlns:a16="http://schemas.microsoft.com/office/drawing/2014/main" id="{07A2CA40-A6A3-4337-8D11-C024A8E70F5A}"/>
                </a:ext>
              </a:extLst>
            </p:cNvPr>
            <p:cNvSpPr>
              <a:spLocks noChangeAspect="1" noEditPoints="1"/>
            </p:cNvSpPr>
            <p:nvPr/>
          </p:nvSpPr>
          <p:spPr bwMode="auto">
            <a:xfrm>
              <a:off x="2351794" y="4916983"/>
              <a:ext cx="501650" cy="637947"/>
            </a:xfrm>
            <a:custGeom>
              <a:avLst/>
              <a:gdLst>
                <a:gd name="T0" fmla="*/ 2282 w 409"/>
                <a:gd name="T1" fmla="*/ 222 h 589"/>
                <a:gd name="T2" fmla="*/ 0 w 409"/>
                <a:gd name="T3" fmla="*/ 222 h 589"/>
                <a:gd name="T4" fmla="*/ 2060 w 409"/>
                <a:gd name="T5" fmla="*/ 3285 h 589"/>
                <a:gd name="T6" fmla="*/ 2237 w 409"/>
                <a:gd name="T7" fmla="*/ 463 h 589"/>
                <a:gd name="T8" fmla="*/ 2060 w 409"/>
                <a:gd name="T9" fmla="*/ 3195 h 589"/>
                <a:gd name="T10" fmla="*/ 90 w 409"/>
                <a:gd name="T11" fmla="*/ 222 h 589"/>
                <a:gd name="T12" fmla="*/ 2192 w 409"/>
                <a:gd name="T13" fmla="*/ 222 h 589"/>
                <a:gd name="T14" fmla="*/ 827 w 409"/>
                <a:gd name="T15" fmla="*/ 954 h 589"/>
                <a:gd name="T16" fmla="*/ 1500 w 409"/>
                <a:gd name="T17" fmla="*/ 893 h 589"/>
                <a:gd name="T18" fmla="*/ 1105 w 409"/>
                <a:gd name="T19" fmla="*/ 257 h 589"/>
                <a:gd name="T20" fmla="*/ 827 w 409"/>
                <a:gd name="T21" fmla="*/ 954 h 589"/>
                <a:gd name="T22" fmla="*/ 898 w 409"/>
                <a:gd name="T23" fmla="*/ 864 h 589"/>
                <a:gd name="T24" fmla="*/ 1757 w 409"/>
                <a:gd name="T25" fmla="*/ 1868 h 589"/>
                <a:gd name="T26" fmla="*/ 1963 w 409"/>
                <a:gd name="T27" fmla="*/ 1679 h 589"/>
                <a:gd name="T28" fmla="*/ 1970 w 409"/>
                <a:gd name="T29" fmla="*/ 1667 h 589"/>
                <a:gd name="T30" fmla="*/ 1975 w 409"/>
                <a:gd name="T31" fmla="*/ 1651 h 589"/>
                <a:gd name="T32" fmla="*/ 1975 w 409"/>
                <a:gd name="T33" fmla="*/ 1639 h 589"/>
                <a:gd name="T34" fmla="*/ 1970 w 409"/>
                <a:gd name="T35" fmla="*/ 1630 h 589"/>
                <a:gd name="T36" fmla="*/ 1786 w 409"/>
                <a:gd name="T37" fmla="*/ 1445 h 589"/>
                <a:gd name="T38" fmla="*/ 1823 w 409"/>
                <a:gd name="T39" fmla="*/ 1606 h 589"/>
                <a:gd name="T40" fmla="*/ 827 w 409"/>
                <a:gd name="T41" fmla="*/ 1696 h 589"/>
                <a:gd name="T42" fmla="*/ 1724 w 409"/>
                <a:gd name="T43" fmla="*/ 1856 h 589"/>
                <a:gd name="T44" fmla="*/ 1975 w 409"/>
                <a:gd name="T45" fmla="*/ 1148 h 589"/>
                <a:gd name="T46" fmla="*/ 1970 w 409"/>
                <a:gd name="T47" fmla="*/ 1138 h 589"/>
                <a:gd name="T48" fmla="*/ 1724 w 409"/>
                <a:gd name="T49" fmla="*/ 959 h 589"/>
                <a:gd name="T50" fmla="*/ 827 w 409"/>
                <a:gd name="T51" fmla="*/ 1122 h 589"/>
                <a:gd name="T52" fmla="*/ 1823 w 409"/>
                <a:gd name="T53" fmla="*/ 1209 h 589"/>
                <a:gd name="T54" fmla="*/ 1724 w 409"/>
                <a:gd name="T55" fmla="*/ 1367 h 589"/>
                <a:gd name="T56" fmla="*/ 1963 w 409"/>
                <a:gd name="T57" fmla="*/ 1193 h 589"/>
                <a:gd name="T58" fmla="*/ 1970 w 409"/>
                <a:gd name="T59" fmla="*/ 1183 h 589"/>
                <a:gd name="T60" fmla="*/ 1975 w 409"/>
                <a:gd name="T61" fmla="*/ 1167 h 589"/>
                <a:gd name="T62" fmla="*/ 1507 w 409"/>
                <a:gd name="T63" fmla="*/ 1896 h 589"/>
                <a:gd name="T64" fmla="*/ 557 w 409"/>
                <a:gd name="T65" fmla="*/ 1752 h 589"/>
                <a:gd name="T66" fmla="*/ 324 w 409"/>
                <a:gd name="T67" fmla="*/ 1863 h 589"/>
                <a:gd name="T68" fmla="*/ 312 w 409"/>
                <a:gd name="T69" fmla="*/ 1880 h 589"/>
                <a:gd name="T70" fmla="*/ 312 w 409"/>
                <a:gd name="T71" fmla="*/ 1892 h 589"/>
                <a:gd name="T72" fmla="*/ 312 w 409"/>
                <a:gd name="T73" fmla="*/ 1901 h 589"/>
                <a:gd name="T74" fmla="*/ 319 w 409"/>
                <a:gd name="T75" fmla="*/ 1913 h 589"/>
                <a:gd name="T76" fmla="*/ 324 w 409"/>
                <a:gd name="T77" fmla="*/ 1925 h 589"/>
                <a:gd name="T78" fmla="*/ 557 w 409"/>
                <a:gd name="T79" fmla="*/ 2102 h 589"/>
                <a:gd name="T80" fmla="*/ 1462 w 409"/>
                <a:gd name="T81" fmla="*/ 1941 h 589"/>
                <a:gd name="T82" fmla="*/ 496 w 409"/>
                <a:gd name="T83" fmla="*/ 1200 h 589"/>
                <a:gd name="T84" fmla="*/ 319 w 409"/>
                <a:gd name="T85" fmla="*/ 1384 h 589"/>
                <a:gd name="T86" fmla="*/ 312 w 409"/>
                <a:gd name="T87" fmla="*/ 1400 h 589"/>
                <a:gd name="T88" fmla="*/ 312 w 409"/>
                <a:gd name="T89" fmla="*/ 1410 h 589"/>
                <a:gd name="T90" fmla="*/ 312 w 409"/>
                <a:gd name="T91" fmla="*/ 1422 h 589"/>
                <a:gd name="T92" fmla="*/ 324 w 409"/>
                <a:gd name="T93" fmla="*/ 1438 h 589"/>
                <a:gd name="T94" fmla="*/ 557 w 409"/>
                <a:gd name="T95" fmla="*/ 1613 h 589"/>
                <a:gd name="T96" fmla="*/ 463 w 409"/>
                <a:gd name="T97" fmla="*/ 1450 h 589"/>
                <a:gd name="T98" fmla="*/ 1462 w 409"/>
                <a:gd name="T99" fmla="*/ 1360 h 589"/>
                <a:gd name="T100" fmla="*/ 557 w 409"/>
                <a:gd name="T101" fmla="*/ 1200 h 5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09" h="589">
                  <a:moveTo>
                    <a:pt x="401" y="67"/>
                  </a:moveTo>
                  <a:cubicBezTo>
                    <a:pt x="406" y="67"/>
                    <a:pt x="409" y="64"/>
                    <a:pt x="409" y="59"/>
                  </a:cubicBezTo>
                  <a:cubicBezTo>
                    <a:pt x="409" y="40"/>
                    <a:pt x="409" y="40"/>
                    <a:pt x="409" y="40"/>
                  </a:cubicBezTo>
                  <a:cubicBezTo>
                    <a:pt x="409" y="18"/>
                    <a:pt x="392"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2" y="589"/>
                    <a:pt x="409" y="571"/>
                    <a:pt x="409" y="549"/>
                  </a:cubicBezTo>
                  <a:cubicBezTo>
                    <a:pt x="409" y="91"/>
                    <a:pt x="409" y="91"/>
                    <a:pt x="409" y="91"/>
                  </a:cubicBezTo>
                  <a:cubicBezTo>
                    <a:pt x="409" y="87"/>
                    <a:pt x="406" y="83"/>
                    <a:pt x="401" y="83"/>
                  </a:cubicBezTo>
                  <a:cubicBezTo>
                    <a:pt x="397" y="83"/>
                    <a:pt x="393" y="87"/>
                    <a:pt x="393" y="91"/>
                  </a:cubicBezTo>
                  <a:cubicBezTo>
                    <a:pt x="393" y="549"/>
                    <a:pt x="393" y="549"/>
                    <a:pt x="393" y="549"/>
                  </a:cubicBezTo>
                  <a:cubicBezTo>
                    <a:pt x="393" y="562"/>
                    <a:pt x="383" y="573"/>
                    <a:pt x="369" y="573"/>
                  </a:cubicBezTo>
                  <a:cubicBezTo>
                    <a:pt x="40" y="573"/>
                    <a:pt x="40" y="573"/>
                    <a:pt x="40" y="573"/>
                  </a:cubicBezTo>
                  <a:cubicBezTo>
                    <a:pt x="27" y="573"/>
                    <a:pt x="16" y="562"/>
                    <a:pt x="16" y="549"/>
                  </a:cubicBezTo>
                  <a:cubicBezTo>
                    <a:pt x="16" y="40"/>
                    <a:pt x="16" y="40"/>
                    <a:pt x="16" y="40"/>
                  </a:cubicBezTo>
                  <a:cubicBezTo>
                    <a:pt x="16" y="27"/>
                    <a:pt x="27" y="16"/>
                    <a:pt x="40" y="16"/>
                  </a:cubicBezTo>
                  <a:cubicBezTo>
                    <a:pt x="369" y="16"/>
                    <a:pt x="369" y="16"/>
                    <a:pt x="369" y="16"/>
                  </a:cubicBezTo>
                  <a:cubicBezTo>
                    <a:pt x="383" y="16"/>
                    <a:pt x="393" y="27"/>
                    <a:pt x="393" y="40"/>
                  </a:cubicBezTo>
                  <a:cubicBezTo>
                    <a:pt x="393" y="59"/>
                    <a:pt x="393" y="59"/>
                    <a:pt x="393" y="59"/>
                  </a:cubicBezTo>
                  <a:cubicBezTo>
                    <a:pt x="393" y="64"/>
                    <a:pt x="397" y="67"/>
                    <a:pt x="401" y="67"/>
                  </a:cubicBezTo>
                  <a:close/>
                  <a:moveTo>
                    <a:pt x="148" y="171"/>
                  </a:moveTo>
                  <a:cubicBezTo>
                    <a:pt x="262" y="171"/>
                    <a:pt x="262" y="171"/>
                    <a:pt x="262" y="171"/>
                  </a:cubicBezTo>
                  <a:cubicBezTo>
                    <a:pt x="265" y="171"/>
                    <a:pt x="267" y="170"/>
                    <a:pt x="269" y="167"/>
                  </a:cubicBezTo>
                  <a:cubicBezTo>
                    <a:pt x="270" y="165"/>
                    <a:pt x="270" y="162"/>
                    <a:pt x="269" y="160"/>
                  </a:cubicBezTo>
                  <a:cubicBezTo>
                    <a:pt x="212" y="46"/>
                    <a:pt x="212" y="46"/>
                    <a:pt x="212" y="46"/>
                  </a:cubicBezTo>
                  <a:cubicBezTo>
                    <a:pt x="211" y="43"/>
                    <a:pt x="208" y="41"/>
                    <a:pt x="205" y="41"/>
                  </a:cubicBezTo>
                  <a:cubicBezTo>
                    <a:pt x="202" y="41"/>
                    <a:pt x="199" y="43"/>
                    <a:pt x="198" y="46"/>
                  </a:cubicBezTo>
                  <a:cubicBezTo>
                    <a:pt x="141" y="160"/>
                    <a:pt x="141" y="160"/>
                    <a:pt x="141" y="160"/>
                  </a:cubicBezTo>
                  <a:cubicBezTo>
                    <a:pt x="139" y="162"/>
                    <a:pt x="140" y="165"/>
                    <a:pt x="141" y="167"/>
                  </a:cubicBezTo>
                  <a:cubicBezTo>
                    <a:pt x="142" y="170"/>
                    <a:pt x="145" y="171"/>
                    <a:pt x="148" y="171"/>
                  </a:cubicBezTo>
                  <a:close/>
                  <a:moveTo>
                    <a:pt x="205" y="67"/>
                  </a:moveTo>
                  <a:cubicBezTo>
                    <a:pt x="249" y="155"/>
                    <a:pt x="249" y="155"/>
                    <a:pt x="249" y="155"/>
                  </a:cubicBezTo>
                  <a:cubicBezTo>
                    <a:pt x="161" y="155"/>
                    <a:pt x="161" y="155"/>
                    <a:pt x="161" y="155"/>
                  </a:cubicBezTo>
                  <a:lnTo>
                    <a:pt x="205" y="67"/>
                  </a:lnTo>
                  <a:close/>
                  <a:moveTo>
                    <a:pt x="309" y="333"/>
                  </a:moveTo>
                  <a:cubicBezTo>
                    <a:pt x="311" y="334"/>
                    <a:pt x="313" y="335"/>
                    <a:pt x="315" y="335"/>
                  </a:cubicBezTo>
                  <a:cubicBezTo>
                    <a:pt x="317" y="335"/>
                    <a:pt x="319" y="334"/>
                    <a:pt x="320" y="333"/>
                  </a:cubicBezTo>
                  <a:cubicBezTo>
                    <a:pt x="352" y="302"/>
                    <a:pt x="352" y="302"/>
                    <a:pt x="352" y="302"/>
                  </a:cubicBezTo>
                  <a:cubicBezTo>
                    <a:pt x="352" y="302"/>
                    <a:pt x="352" y="301"/>
                    <a:pt x="352" y="301"/>
                  </a:cubicBezTo>
                  <a:cubicBezTo>
                    <a:pt x="352" y="301"/>
                    <a:pt x="352" y="301"/>
                    <a:pt x="353" y="300"/>
                  </a:cubicBezTo>
                  <a:cubicBezTo>
                    <a:pt x="353" y="300"/>
                    <a:pt x="353" y="300"/>
                    <a:pt x="353" y="300"/>
                  </a:cubicBezTo>
                  <a:cubicBezTo>
                    <a:pt x="353" y="300"/>
                    <a:pt x="353" y="299"/>
                    <a:pt x="353" y="299"/>
                  </a:cubicBezTo>
                  <a:cubicBezTo>
                    <a:pt x="354" y="299"/>
                    <a:pt x="354" y="298"/>
                    <a:pt x="354" y="298"/>
                  </a:cubicBezTo>
                  <a:cubicBezTo>
                    <a:pt x="354" y="298"/>
                    <a:pt x="354" y="298"/>
                    <a:pt x="354" y="297"/>
                  </a:cubicBezTo>
                  <a:cubicBezTo>
                    <a:pt x="354" y="297"/>
                    <a:pt x="354" y="297"/>
                    <a:pt x="354" y="296"/>
                  </a:cubicBezTo>
                  <a:cubicBezTo>
                    <a:pt x="354" y="296"/>
                    <a:pt x="354" y="296"/>
                    <a:pt x="354" y="296"/>
                  </a:cubicBezTo>
                  <a:cubicBezTo>
                    <a:pt x="354" y="296"/>
                    <a:pt x="354" y="296"/>
                    <a:pt x="354" y="296"/>
                  </a:cubicBezTo>
                  <a:cubicBezTo>
                    <a:pt x="354" y="295"/>
                    <a:pt x="354" y="295"/>
                    <a:pt x="354" y="294"/>
                  </a:cubicBezTo>
                  <a:cubicBezTo>
                    <a:pt x="354" y="294"/>
                    <a:pt x="354" y="294"/>
                    <a:pt x="354" y="294"/>
                  </a:cubicBezTo>
                  <a:cubicBezTo>
                    <a:pt x="354" y="293"/>
                    <a:pt x="354" y="293"/>
                    <a:pt x="353" y="293"/>
                  </a:cubicBezTo>
                  <a:cubicBezTo>
                    <a:pt x="353" y="293"/>
                    <a:pt x="353" y="292"/>
                    <a:pt x="353" y="292"/>
                  </a:cubicBezTo>
                  <a:cubicBezTo>
                    <a:pt x="353" y="292"/>
                    <a:pt x="353" y="292"/>
                    <a:pt x="353" y="291"/>
                  </a:cubicBezTo>
                  <a:cubicBezTo>
                    <a:pt x="352" y="291"/>
                    <a:pt x="352" y="291"/>
                    <a:pt x="352" y="290"/>
                  </a:cubicBezTo>
                  <a:cubicBezTo>
                    <a:pt x="320" y="259"/>
                    <a:pt x="320" y="259"/>
                    <a:pt x="320" y="259"/>
                  </a:cubicBezTo>
                  <a:cubicBezTo>
                    <a:pt x="317" y="256"/>
                    <a:pt x="312" y="256"/>
                    <a:pt x="309" y="259"/>
                  </a:cubicBezTo>
                  <a:cubicBezTo>
                    <a:pt x="306" y="262"/>
                    <a:pt x="306" y="267"/>
                    <a:pt x="309" y="270"/>
                  </a:cubicBezTo>
                  <a:cubicBezTo>
                    <a:pt x="327" y="288"/>
                    <a:pt x="327" y="288"/>
                    <a:pt x="327" y="288"/>
                  </a:cubicBezTo>
                  <a:cubicBezTo>
                    <a:pt x="148" y="288"/>
                    <a:pt x="148" y="288"/>
                    <a:pt x="148" y="288"/>
                  </a:cubicBezTo>
                  <a:cubicBezTo>
                    <a:pt x="143" y="288"/>
                    <a:pt x="140" y="291"/>
                    <a:pt x="140" y="296"/>
                  </a:cubicBezTo>
                  <a:cubicBezTo>
                    <a:pt x="140" y="300"/>
                    <a:pt x="143" y="304"/>
                    <a:pt x="148" y="304"/>
                  </a:cubicBezTo>
                  <a:cubicBezTo>
                    <a:pt x="327" y="304"/>
                    <a:pt x="327" y="304"/>
                    <a:pt x="327" y="304"/>
                  </a:cubicBezTo>
                  <a:cubicBezTo>
                    <a:pt x="309" y="322"/>
                    <a:pt x="309" y="322"/>
                    <a:pt x="309" y="322"/>
                  </a:cubicBezTo>
                  <a:cubicBezTo>
                    <a:pt x="306" y="325"/>
                    <a:pt x="306" y="330"/>
                    <a:pt x="309" y="333"/>
                  </a:cubicBezTo>
                  <a:close/>
                  <a:moveTo>
                    <a:pt x="354" y="208"/>
                  </a:moveTo>
                  <a:cubicBezTo>
                    <a:pt x="354" y="208"/>
                    <a:pt x="354" y="207"/>
                    <a:pt x="354" y="207"/>
                  </a:cubicBezTo>
                  <a:cubicBezTo>
                    <a:pt x="354" y="207"/>
                    <a:pt x="354" y="206"/>
                    <a:pt x="354" y="206"/>
                  </a:cubicBezTo>
                  <a:cubicBezTo>
                    <a:pt x="354" y="206"/>
                    <a:pt x="354" y="206"/>
                    <a:pt x="353" y="205"/>
                  </a:cubicBezTo>
                  <a:cubicBezTo>
                    <a:pt x="353" y="205"/>
                    <a:pt x="353" y="205"/>
                    <a:pt x="353" y="204"/>
                  </a:cubicBezTo>
                  <a:cubicBezTo>
                    <a:pt x="353" y="204"/>
                    <a:pt x="353" y="204"/>
                    <a:pt x="353" y="204"/>
                  </a:cubicBezTo>
                  <a:cubicBezTo>
                    <a:pt x="352" y="204"/>
                    <a:pt x="352" y="203"/>
                    <a:pt x="352" y="203"/>
                  </a:cubicBezTo>
                  <a:cubicBezTo>
                    <a:pt x="320" y="172"/>
                    <a:pt x="320" y="172"/>
                    <a:pt x="320" y="172"/>
                  </a:cubicBezTo>
                  <a:cubicBezTo>
                    <a:pt x="317" y="168"/>
                    <a:pt x="312" y="168"/>
                    <a:pt x="309" y="172"/>
                  </a:cubicBezTo>
                  <a:cubicBezTo>
                    <a:pt x="306" y="175"/>
                    <a:pt x="306" y="180"/>
                    <a:pt x="309" y="183"/>
                  </a:cubicBezTo>
                  <a:cubicBezTo>
                    <a:pt x="327" y="201"/>
                    <a:pt x="327" y="201"/>
                    <a:pt x="327" y="201"/>
                  </a:cubicBezTo>
                  <a:cubicBezTo>
                    <a:pt x="148" y="201"/>
                    <a:pt x="148" y="201"/>
                    <a:pt x="148" y="201"/>
                  </a:cubicBezTo>
                  <a:cubicBezTo>
                    <a:pt x="143" y="201"/>
                    <a:pt x="140" y="204"/>
                    <a:pt x="140" y="209"/>
                  </a:cubicBezTo>
                  <a:cubicBezTo>
                    <a:pt x="140" y="213"/>
                    <a:pt x="143" y="217"/>
                    <a:pt x="148" y="217"/>
                  </a:cubicBezTo>
                  <a:cubicBezTo>
                    <a:pt x="327" y="217"/>
                    <a:pt x="327" y="217"/>
                    <a:pt x="327" y="217"/>
                  </a:cubicBezTo>
                  <a:cubicBezTo>
                    <a:pt x="309" y="234"/>
                    <a:pt x="309" y="234"/>
                    <a:pt x="309" y="234"/>
                  </a:cubicBezTo>
                  <a:cubicBezTo>
                    <a:pt x="309" y="234"/>
                    <a:pt x="309" y="234"/>
                    <a:pt x="309" y="234"/>
                  </a:cubicBezTo>
                  <a:cubicBezTo>
                    <a:pt x="306" y="237"/>
                    <a:pt x="306" y="242"/>
                    <a:pt x="309" y="245"/>
                  </a:cubicBezTo>
                  <a:cubicBezTo>
                    <a:pt x="311" y="247"/>
                    <a:pt x="313" y="248"/>
                    <a:pt x="315" y="248"/>
                  </a:cubicBezTo>
                  <a:cubicBezTo>
                    <a:pt x="317" y="248"/>
                    <a:pt x="319" y="247"/>
                    <a:pt x="320" y="245"/>
                  </a:cubicBezTo>
                  <a:cubicBezTo>
                    <a:pt x="352" y="214"/>
                    <a:pt x="352" y="214"/>
                    <a:pt x="352" y="214"/>
                  </a:cubicBezTo>
                  <a:cubicBezTo>
                    <a:pt x="352" y="214"/>
                    <a:pt x="352" y="213"/>
                    <a:pt x="353" y="213"/>
                  </a:cubicBezTo>
                  <a:cubicBezTo>
                    <a:pt x="353" y="213"/>
                    <a:pt x="353" y="213"/>
                    <a:pt x="353" y="213"/>
                  </a:cubicBezTo>
                  <a:cubicBezTo>
                    <a:pt x="353" y="212"/>
                    <a:pt x="353" y="212"/>
                    <a:pt x="353" y="212"/>
                  </a:cubicBezTo>
                  <a:cubicBezTo>
                    <a:pt x="354" y="211"/>
                    <a:pt x="354" y="211"/>
                    <a:pt x="354" y="211"/>
                  </a:cubicBezTo>
                  <a:cubicBezTo>
                    <a:pt x="354" y="211"/>
                    <a:pt x="354" y="210"/>
                    <a:pt x="354" y="210"/>
                  </a:cubicBezTo>
                  <a:cubicBezTo>
                    <a:pt x="354" y="210"/>
                    <a:pt x="354" y="209"/>
                    <a:pt x="354" y="209"/>
                  </a:cubicBezTo>
                  <a:cubicBezTo>
                    <a:pt x="354" y="209"/>
                    <a:pt x="354" y="209"/>
                    <a:pt x="354" y="209"/>
                  </a:cubicBezTo>
                  <a:cubicBezTo>
                    <a:pt x="354" y="208"/>
                    <a:pt x="354" y="208"/>
                    <a:pt x="354" y="208"/>
                  </a:cubicBezTo>
                  <a:close/>
                  <a:moveTo>
                    <a:pt x="270" y="340"/>
                  </a:moveTo>
                  <a:cubicBezTo>
                    <a:pt x="270" y="335"/>
                    <a:pt x="266" y="332"/>
                    <a:pt x="262" y="332"/>
                  </a:cubicBezTo>
                  <a:cubicBezTo>
                    <a:pt x="83" y="332"/>
                    <a:pt x="83" y="332"/>
                    <a:pt x="83" y="332"/>
                  </a:cubicBezTo>
                  <a:cubicBezTo>
                    <a:pt x="100" y="314"/>
                    <a:pt x="100" y="314"/>
                    <a:pt x="100" y="314"/>
                  </a:cubicBezTo>
                  <a:cubicBezTo>
                    <a:pt x="104" y="311"/>
                    <a:pt x="104" y="306"/>
                    <a:pt x="100" y="303"/>
                  </a:cubicBezTo>
                  <a:cubicBezTo>
                    <a:pt x="97" y="300"/>
                    <a:pt x="92" y="300"/>
                    <a:pt x="89" y="303"/>
                  </a:cubicBezTo>
                  <a:cubicBezTo>
                    <a:pt x="58" y="334"/>
                    <a:pt x="58" y="334"/>
                    <a:pt x="58" y="334"/>
                  </a:cubicBezTo>
                  <a:cubicBezTo>
                    <a:pt x="57" y="334"/>
                    <a:pt x="57" y="335"/>
                    <a:pt x="57" y="335"/>
                  </a:cubicBezTo>
                  <a:cubicBezTo>
                    <a:pt x="57" y="335"/>
                    <a:pt x="57" y="336"/>
                    <a:pt x="57" y="336"/>
                  </a:cubicBezTo>
                  <a:cubicBezTo>
                    <a:pt x="56" y="336"/>
                    <a:pt x="56" y="336"/>
                    <a:pt x="56" y="337"/>
                  </a:cubicBezTo>
                  <a:cubicBezTo>
                    <a:pt x="56" y="337"/>
                    <a:pt x="56" y="337"/>
                    <a:pt x="56" y="337"/>
                  </a:cubicBezTo>
                  <a:cubicBezTo>
                    <a:pt x="56" y="338"/>
                    <a:pt x="56" y="338"/>
                    <a:pt x="56" y="338"/>
                  </a:cubicBezTo>
                  <a:cubicBezTo>
                    <a:pt x="56" y="339"/>
                    <a:pt x="56" y="339"/>
                    <a:pt x="56" y="339"/>
                  </a:cubicBezTo>
                  <a:cubicBezTo>
                    <a:pt x="56" y="339"/>
                    <a:pt x="55" y="340"/>
                    <a:pt x="55" y="340"/>
                  </a:cubicBezTo>
                  <a:cubicBezTo>
                    <a:pt x="55" y="340"/>
                    <a:pt x="56" y="340"/>
                    <a:pt x="56" y="340"/>
                  </a:cubicBezTo>
                  <a:cubicBezTo>
                    <a:pt x="56" y="340"/>
                    <a:pt x="56" y="341"/>
                    <a:pt x="56" y="341"/>
                  </a:cubicBezTo>
                  <a:cubicBezTo>
                    <a:pt x="56" y="341"/>
                    <a:pt x="56" y="342"/>
                    <a:pt x="56" y="342"/>
                  </a:cubicBezTo>
                  <a:cubicBezTo>
                    <a:pt x="56" y="342"/>
                    <a:pt x="56" y="342"/>
                    <a:pt x="56" y="343"/>
                  </a:cubicBezTo>
                  <a:cubicBezTo>
                    <a:pt x="56" y="343"/>
                    <a:pt x="56" y="343"/>
                    <a:pt x="57" y="343"/>
                  </a:cubicBezTo>
                  <a:cubicBezTo>
                    <a:pt x="57" y="344"/>
                    <a:pt x="57" y="344"/>
                    <a:pt x="57" y="344"/>
                  </a:cubicBezTo>
                  <a:cubicBezTo>
                    <a:pt x="57" y="344"/>
                    <a:pt x="57" y="345"/>
                    <a:pt x="58" y="345"/>
                  </a:cubicBezTo>
                  <a:cubicBezTo>
                    <a:pt x="58" y="345"/>
                    <a:pt x="58" y="345"/>
                    <a:pt x="58" y="345"/>
                  </a:cubicBezTo>
                  <a:cubicBezTo>
                    <a:pt x="89" y="377"/>
                    <a:pt x="89" y="377"/>
                    <a:pt x="89" y="377"/>
                  </a:cubicBezTo>
                  <a:cubicBezTo>
                    <a:pt x="91" y="378"/>
                    <a:pt x="93" y="379"/>
                    <a:pt x="95" y="379"/>
                  </a:cubicBezTo>
                  <a:cubicBezTo>
                    <a:pt x="97" y="379"/>
                    <a:pt x="99" y="378"/>
                    <a:pt x="100" y="377"/>
                  </a:cubicBezTo>
                  <a:cubicBezTo>
                    <a:pt x="104" y="373"/>
                    <a:pt x="104" y="368"/>
                    <a:pt x="100" y="365"/>
                  </a:cubicBezTo>
                  <a:cubicBezTo>
                    <a:pt x="83" y="348"/>
                    <a:pt x="83" y="348"/>
                    <a:pt x="83" y="348"/>
                  </a:cubicBezTo>
                  <a:cubicBezTo>
                    <a:pt x="262" y="348"/>
                    <a:pt x="262" y="348"/>
                    <a:pt x="262" y="348"/>
                  </a:cubicBezTo>
                  <a:cubicBezTo>
                    <a:pt x="266" y="348"/>
                    <a:pt x="270" y="344"/>
                    <a:pt x="270" y="340"/>
                  </a:cubicBezTo>
                  <a:close/>
                  <a:moveTo>
                    <a:pt x="100" y="215"/>
                  </a:moveTo>
                  <a:cubicBezTo>
                    <a:pt x="97" y="212"/>
                    <a:pt x="92" y="212"/>
                    <a:pt x="89" y="215"/>
                  </a:cubicBezTo>
                  <a:cubicBezTo>
                    <a:pt x="58" y="246"/>
                    <a:pt x="58" y="246"/>
                    <a:pt x="58" y="246"/>
                  </a:cubicBezTo>
                  <a:cubicBezTo>
                    <a:pt x="57" y="247"/>
                    <a:pt x="57" y="247"/>
                    <a:pt x="57" y="248"/>
                  </a:cubicBezTo>
                  <a:cubicBezTo>
                    <a:pt x="57" y="248"/>
                    <a:pt x="57" y="248"/>
                    <a:pt x="57" y="248"/>
                  </a:cubicBezTo>
                  <a:cubicBezTo>
                    <a:pt x="56" y="248"/>
                    <a:pt x="56" y="249"/>
                    <a:pt x="56" y="249"/>
                  </a:cubicBezTo>
                  <a:cubicBezTo>
                    <a:pt x="56" y="249"/>
                    <a:pt x="56" y="249"/>
                    <a:pt x="56" y="250"/>
                  </a:cubicBezTo>
                  <a:cubicBezTo>
                    <a:pt x="56" y="250"/>
                    <a:pt x="56" y="250"/>
                    <a:pt x="56" y="251"/>
                  </a:cubicBezTo>
                  <a:cubicBezTo>
                    <a:pt x="56" y="251"/>
                    <a:pt x="56" y="251"/>
                    <a:pt x="56" y="252"/>
                  </a:cubicBezTo>
                  <a:cubicBezTo>
                    <a:pt x="56" y="252"/>
                    <a:pt x="55" y="252"/>
                    <a:pt x="55" y="252"/>
                  </a:cubicBezTo>
                  <a:cubicBezTo>
                    <a:pt x="55" y="252"/>
                    <a:pt x="56" y="253"/>
                    <a:pt x="56" y="253"/>
                  </a:cubicBezTo>
                  <a:cubicBezTo>
                    <a:pt x="56" y="253"/>
                    <a:pt x="56" y="253"/>
                    <a:pt x="56" y="254"/>
                  </a:cubicBezTo>
                  <a:cubicBezTo>
                    <a:pt x="56" y="254"/>
                    <a:pt x="56" y="254"/>
                    <a:pt x="56" y="255"/>
                  </a:cubicBezTo>
                  <a:cubicBezTo>
                    <a:pt x="56" y="255"/>
                    <a:pt x="56" y="255"/>
                    <a:pt x="56" y="255"/>
                  </a:cubicBezTo>
                  <a:cubicBezTo>
                    <a:pt x="56" y="256"/>
                    <a:pt x="56" y="256"/>
                    <a:pt x="57" y="256"/>
                  </a:cubicBezTo>
                  <a:cubicBezTo>
                    <a:pt x="57" y="256"/>
                    <a:pt x="57" y="257"/>
                    <a:pt x="57" y="257"/>
                  </a:cubicBezTo>
                  <a:cubicBezTo>
                    <a:pt x="57" y="257"/>
                    <a:pt x="57" y="258"/>
                    <a:pt x="58" y="258"/>
                  </a:cubicBezTo>
                  <a:cubicBezTo>
                    <a:pt x="89" y="289"/>
                    <a:pt x="89" y="289"/>
                    <a:pt x="89" y="289"/>
                  </a:cubicBezTo>
                  <a:cubicBezTo>
                    <a:pt x="91" y="291"/>
                    <a:pt x="93" y="291"/>
                    <a:pt x="95" y="291"/>
                  </a:cubicBezTo>
                  <a:cubicBezTo>
                    <a:pt x="97" y="291"/>
                    <a:pt x="99" y="291"/>
                    <a:pt x="100" y="289"/>
                  </a:cubicBezTo>
                  <a:cubicBezTo>
                    <a:pt x="104" y="286"/>
                    <a:pt x="104" y="281"/>
                    <a:pt x="100" y="278"/>
                  </a:cubicBezTo>
                  <a:cubicBezTo>
                    <a:pt x="100" y="278"/>
                    <a:pt x="100" y="278"/>
                    <a:pt x="100" y="278"/>
                  </a:cubicBezTo>
                  <a:cubicBezTo>
                    <a:pt x="83" y="260"/>
                    <a:pt x="83" y="260"/>
                    <a:pt x="83" y="260"/>
                  </a:cubicBezTo>
                  <a:cubicBezTo>
                    <a:pt x="262" y="260"/>
                    <a:pt x="262" y="260"/>
                    <a:pt x="262" y="260"/>
                  </a:cubicBezTo>
                  <a:cubicBezTo>
                    <a:pt x="266" y="260"/>
                    <a:pt x="270" y="257"/>
                    <a:pt x="270" y="252"/>
                  </a:cubicBezTo>
                  <a:cubicBezTo>
                    <a:pt x="270" y="248"/>
                    <a:pt x="266" y="244"/>
                    <a:pt x="262" y="244"/>
                  </a:cubicBezTo>
                  <a:cubicBezTo>
                    <a:pt x="83" y="244"/>
                    <a:pt x="83" y="244"/>
                    <a:pt x="83" y="244"/>
                  </a:cubicBezTo>
                  <a:cubicBezTo>
                    <a:pt x="100" y="227"/>
                    <a:pt x="100" y="227"/>
                    <a:pt x="100" y="227"/>
                  </a:cubicBezTo>
                  <a:cubicBezTo>
                    <a:pt x="104" y="223"/>
                    <a:pt x="104" y="218"/>
                    <a:pt x="100" y="21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100"/>
            </a:p>
          </p:txBody>
        </p:sp>
        <p:sp>
          <p:nvSpPr>
            <p:cNvPr id="61" name="Text Box 5">
              <a:extLst>
                <a:ext uri="{FF2B5EF4-FFF2-40B4-BE49-F238E27FC236}">
                  <a16:creationId xmlns:a16="http://schemas.microsoft.com/office/drawing/2014/main" id="{6C8EFDAF-4CAB-4322-B8EE-C83749A91484}"/>
                </a:ext>
              </a:extLst>
            </p:cNvPr>
            <p:cNvSpPr txBox="1">
              <a:spLocks noChangeAspect="1" noChangeArrowheads="1"/>
            </p:cNvSpPr>
            <p:nvPr/>
          </p:nvSpPr>
          <p:spPr bwMode="auto">
            <a:xfrm>
              <a:off x="2389703" y="5377295"/>
              <a:ext cx="423754" cy="104403"/>
            </a:xfrm>
            <a:prstGeom prst="rect">
              <a:avLst/>
            </a:prstGeom>
            <a:noFill/>
            <a:ln>
              <a:noFill/>
            </a:ln>
            <a:extLst/>
          </p:spPr>
          <p:txBody>
            <a:bodyPr lIns="0" tIns="0" rIns="0" bIns="0" anchor="ctr">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lnSpc>
                  <a:spcPct val="80000"/>
                </a:lnSpc>
              </a:pPr>
              <a:r>
                <a:rPr lang="sv-SE" sz="1100" dirty="0">
                  <a:solidFill>
                    <a:schemeClr val="accent1"/>
                  </a:solidFill>
                  <a:ea typeface="MS PGothic" pitchFamily="34" charset="-128"/>
                </a:rPr>
                <a:t>ePDG</a:t>
              </a:r>
            </a:p>
          </p:txBody>
        </p:sp>
      </p:grpSp>
      <p:cxnSp>
        <p:nvCxnSpPr>
          <p:cNvPr id="62" name="Straight Connector 61">
            <a:extLst>
              <a:ext uri="{FF2B5EF4-FFF2-40B4-BE49-F238E27FC236}">
                <a16:creationId xmlns:a16="http://schemas.microsoft.com/office/drawing/2014/main" id="{8CA662F6-4C4B-4C3A-BC38-25D866CD03CC}"/>
              </a:ext>
            </a:extLst>
          </p:cNvPr>
          <p:cNvCxnSpPr>
            <a:cxnSpLocks/>
          </p:cNvCxnSpPr>
          <p:nvPr/>
        </p:nvCxnSpPr>
        <p:spPr bwMode="auto">
          <a:xfrm flipV="1">
            <a:off x="4469820" y="2885045"/>
            <a:ext cx="0" cy="535789"/>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63" name="Straight Connector 62">
            <a:extLst>
              <a:ext uri="{FF2B5EF4-FFF2-40B4-BE49-F238E27FC236}">
                <a16:creationId xmlns:a16="http://schemas.microsoft.com/office/drawing/2014/main" id="{482D8D5B-3D59-4210-95CA-DA62BC64A740}"/>
              </a:ext>
            </a:extLst>
          </p:cNvPr>
          <p:cNvCxnSpPr>
            <a:cxnSpLocks/>
            <a:stCxn id="61" idx="3"/>
          </p:cNvCxnSpPr>
          <p:nvPr/>
        </p:nvCxnSpPr>
        <p:spPr bwMode="auto">
          <a:xfrm flipV="1">
            <a:off x="3166321" y="4645401"/>
            <a:ext cx="2903209" cy="1152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64" name="Rectangle 60">
            <a:extLst>
              <a:ext uri="{FF2B5EF4-FFF2-40B4-BE49-F238E27FC236}">
                <a16:creationId xmlns:a16="http://schemas.microsoft.com/office/drawing/2014/main" id="{4921FB5D-2FE8-4E47-9636-E7B3BEB2B1BE}"/>
              </a:ext>
            </a:extLst>
          </p:cNvPr>
          <p:cNvSpPr>
            <a:spLocks noChangeArrowheads="1"/>
          </p:cNvSpPr>
          <p:nvPr/>
        </p:nvSpPr>
        <p:spPr bwMode="auto">
          <a:xfrm>
            <a:off x="3972099" y="2925922"/>
            <a:ext cx="625952" cy="312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400" dirty="0" err="1">
                <a:solidFill>
                  <a:srgbClr val="00B0F0"/>
                </a:solidFill>
                <a:ea typeface="SimSun" charset="-122"/>
              </a:rPr>
              <a:t>Swx</a:t>
            </a:r>
            <a:endParaRPr lang="en-US" sz="1400" dirty="0">
              <a:solidFill>
                <a:srgbClr val="00B0F0"/>
              </a:solidFill>
              <a:ea typeface="SimSun" charset="-122"/>
            </a:endParaRPr>
          </a:p>
        </p:txBody>
      </p:sp>
      <p:sp>
        <p:nvSpPr>
          <p:cNvPr id="65" name="Rectangle 60">
            <a:extLst>
              <a:ext uri="{FF2B5EF4-FFF2-40B4-BE49-F238E27FC236}">
                <a16:creationId xmlns:a16="http://schemas.microsoft.com/office/drawing/2014/main" id="{C725E081-4084-42DC-A1E6-CA97631302DA}"/>
              </a:ext>
            </a:extLst>
          </p:cNvPr>
          <p:cNvSpPr>
            <a:spLocks noChangeArrowheads="1"/>
          </p:cNvSpPr>
          <p:nvPr/>
        </p:nvSpPr>
        <p:spPr bwMode="auto">
          <a:xfrm>
            <a:off x="3422817" y="3811946"/>
            <a:ext cx="625952" cy="312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400" dirty="0" err="1">
                <a:solidFill>
                  <a:srgbClr val="00B0F0"/>
                </a:solidFill>
                <a:ea typeface="SimSun" charset="-122"/>
              </a:rPr>
              <a:t>Swm</a:t>
            </a:r>
            <a:endParaRPr lang="en-US" sz="1400" dirty="0">
              <a:solidFill>
                <a:srgbClr val="00B0F0"/>
              </a:solidFill>
              <a:ea typeface="SimSun" charset="-122"/>
            </a:endParaRPr>
          </a:p>
        </p:txBody>
      </p:sp>
      <p:cxnSp>
        <p:nvCxnSpPr>
          <p:cNvPr id="66" name="Straight Connector 65">
            <a:extLst>
              <a:ext uri="{FF2B5EF4-FFF2-40B4-BE49-F238E27FC236}">
                <a16:creationId xmlns:a16="http://schemas.microsoft.com/office/drawing/2014/main" id="{934359E7-148F-45DF-8625-F9695422982C}"/>
              </a:ext>
            </a:extLst>
          </p:cNvPr>
          <p:cNvCxnSpPr>
            <a:cxnSpLocks/>
          </p:cNvCxnSpPr>
          <p:nvPr/>
        </p:nvCxnSpPr>
        <p:spPr bwMode="auto">
          <a:xfrm flipV="1">
            <a:off x="6352153" y="2840818"/>
            <a:ext cx="0" cy="1244515"/>
          </a:xfrm>
          <a:prstGeom prst="line">
            <a:avLst/>
          </a:prstGeom>
          <a:solidFill>
            <a:schemeClr val="accent1"/>
          </a:solidFill>
          <a:ln w="12700" cap="flat" cmpd="sng" algn="ctr">
            <a:solidFill>
              <a:schemeClr val="accent5"/>
            </a:solidFill>
            <a:prstDash val="dash"/>
            <a:round/>
            <a:headEnd type="none" w="med" len="med"/>
            <a:tailEnd type="none"/>
          </a:ln>
          <a:effectLst/>
        </p:spPr>
      </p:cxnSp>
      <p:cxnSp>
        <p:nvCxnSpPr>
          <p:cNvPr id="68" name="Straight Connector 67">
            <a:extLst>
              <a:ext uri="{FF2B5EF4-FFF2-40B4-BE49-F238E27FC236}">
                <a16:creationId xmlns:a16="http://schemas.microsoft.com/office/drawing/2014/main" id="{3B8C37E0-2A5F-43CE-AA00-EE1F42C6A099}"/>
              </a:ext>
            </a:extLst>
          </p:cNvPr>
          <p:cNvCxnSpPr>
            <a:cxnSpLocks/>
          </p:cNvCxnSpPr>
          <p:nvPr/>
        </p:nvCxnSpPr>
        <p:spPr bwMode="auto">
          <a:xfrm flipH="1" flipV="1">
            <a:off x="4948769" y="2401463"/>
            <a:ext cx="1120762" cy="19037"/>
          </a:xfrm>
          <a:prstGeom prst="line">
            <a:avLst/>
          </a:prstGeom>
          <a:solidFill>
            <a:schemeClr val="accent1"/>
          </a:solidFill>
          <a:ln w="12700" cap="flat" cmpd="sng" algn="ctr">
            <a:solidFill>
              <a:schemeClr val="accent5"/>
            </a:solidFill>
            <a:prstDash val="dash"/>
            <a:round/>
            <a:headEnd type="none" w="med" len="med"/>
            <a:tailEnd type="triangle" w="med" len="med"/>
          </a:ln>
          <a:effectLst/>
        </p:spPr>
      </p:cxnSp>
      <p:sp>
        <p:nvSpPr>
          <p:cNvPr id="77" name="Rectangle 60">
            <a:extLst>
              <a:ext uri="{FF2B5EF4-FFF2-40B4-BE49-F238E27FC236}">
                <a16:creationId xmlns:a16="http://schemas.microsoft.com/office/drawing/2014/main" id="{EBF522CC-ABC1-4236-9E97-EE55F8A6CE40}"/>
              </a:ext>
            </a:extLst>
          </p:cNvPr>
          <p:cNvSpPr>
            <a:spLocks noChangeArrowheads="1"/>
          </p:cNvSpPr>
          <p:nvPr/>
        </p:nvSpPr>
        <p:spPr bwMode="auto">
          <a:xfrm>
            <a:off x="4838819" y="2107782"/>
            <a:ext cx="1378780"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100" dirty="0">
                <a:solidFill>
                  <a:schemeClr val="accent5"/>
                </a:solidFill>
                <a:ea typeface="SimSun" charset="-122"/>
              </a:rPr>
              <a:t>{PGW FQDN, DNN}</a:t>
            </a:r>
          </a:p>
        </p:txBody>
      </p:sp>
      <p:sp>
        <p:nvSpPr>
          <p:cNvPr id="82" name="Rectangle 60">
            <a:extLst>
              <a:ext uri="{FF2B5EF4-FFF2-40B4-BE49-F238E27FC236}">
                <a16:creationId xmlns:a16="http://schemas.microsoft.com/office/drawing/2014/main" id="{AA740C1C-1FF8-45DE-8F0E-240E8679ADCA}"/>
              </a:ext>
            </a:extLst>
          </p:cNvPr>
          <p:cNvSpPr>
            <a:spLocks noChangeArrowheads="1"/>
          </p:cNvSpPr>
          <p:nvPr/>
        </p:nvSpPr>
        <p:spPr bwMode="auto">
          <a:xfrm>
            <a:off x="6369175" y="3164981"/>
            <a:ext cx="3031364"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GB" sz="1100" dirty="0">
                <a:solidFill>
                  <a:schemeClr val="accent5"/>
                </a:solidFill>
              </a:rPr>
              <a:t>N10: Nudm_UECM_Registration Request (</a:t>
            </a:r>
            <a:r>
              <a:rPr lang="en-GB" sz="1100" dirty="0">
                <a:latin typeface="Ericsson Hilda Light" panose="00000400000000000000" pitchFamily="2" charset="0"/>
              </a:rPr>
              <a:t>NF ID, SUPI, PEI, NF Type, </a:t>
            </a:r>
            <a:r>
              <a:rPr lang="en-GB" sz="1100" b="1" dirty="0">
                <a:latin typeface="Ericsson Hilda Light" panose="00000400000000000000" pitchFamily="2" charset="0"/>
              </a:rPr>
              <a:t>PDU Session ID</a:t>
            </a:r>
            <a:r>
              <a:rPr lang="en-GB" sz="1100" dirty="0">
                <a:latin typeface="Ericsson Hilda Light" panose="00000400000000000000" pitchFamily="2" charset="0"/>
              </a:rPr>
              <a:t>, DNN, </a:t>
            </a:r>
            <a:r>
              <a:rPr lang="en-GB" sz="1100" dirty="0"/>
              <a:t>PGW-C FQDN, </a:t>
            </a:r>
            <a:r>
              <a:rPr lang="en-GB" sz="1100" dirty="0">
                <a:solidFill>
                  <a:schemeClr val="accent5"/>
                </a:solidFill>
              </a:rPr>
              <a:t>indication for ePDG support</a:t>
            </a:r>
            <a:r>
              <a:rPr lang="en-GB" sz="1100" dirty="0"/>
              <a:t>…</a:t>
            </a:r>
            <a:r>
              <a:rPr lang="en-GB" sz="1100" dirty="0">
                <a:solidFill>
                  <a:schemeClr val="accent5"/>
                </a:solidFill>
              </a:rPr>
              <a:t>) </a:t>
            </a:r>
            <a:endParaRPr lang="en-US" sz="1000" dirty="0">
              <a:solidFill>
                <a:schemeClr val="accent5"/>
              </a:solidFill>
              <a:ea typeface="SimSun" charset="-122"/>
            </a:endParaRPr>
          </a:p>
        </p:txBody>
      </p:sp>
      <p:sp>
        <p:nvSpPr>
          <p:cNvPr id="83" name="Speech Bubble: Rectangle with Corners Rounded 82">
            <a:extLst>
              <a:ext uri="{FF2B5EF4-FFF2-40B4-BE49-F238E27FC236}">
                <a16:creationId xmlns:a16="http://schemas.microsoft.com/office/drawing/2014/main" id="{3A2F3FC1-0DE3-4C56-947C-5BACB1CC3DEF}"/>
              </a:ext>
            </a:extLst>
          </p:cNvPr>
          <p:cNvSpPr/>
          <p:nvPr/>
        </p:nvSpPr>
        <p:spPr bwMode="auto">
          <a:xfrm>
            <a:off x="1481009" y="1423125"/>
            <a:ext cx="2205872" cy="1352871"/>
          </a:xfrm>
          <a:prstGeom prst="wedgeRoundRectCallout">
            <a:avLst>
              <a:gd name="adj1" fmla="val 72683"/>
              <a:gd name="adj2" fmla="val 25147"/>
              <a:gd name="adj3" fmla="val 16667"/>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fontAlgn="base">
              <a:spcBef>
                <a:spcPts val="300"/>
              </a:spcBef>
              <a:spcAft>
                <a:spcPct val="0"/>
              </a:spcAft>
            </a:pPr>
            <a:r>
              <a:rPr lang="en-GB" sz="1200" dirty="0"/>
              <a:t>When HSS receives PGW FQDN for a DNN for ePDG support, the HSS should not notify the AAA and ePDG of the PGW FQDN is already aware of the PGW FQDN.</a:t>
            </a:r>
          </a:p>
        </p:txBody>
      </p:sp>
    </p:spTree>
    <p:extLst>
      <p:ext uri="{BB962C8B-B14F-4D97-AF65-F5344CB8AC3E}">
        <p14:creationId xmlns:p14="http://schemas.microsoft.com/office/powerpoint/2010/main" val="5985195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F2CCF5-FD17-43E0-862E-C1C40FCEC9B9}"/>
              </a:ext>
            </a:extLst>
          </p:cNvPr>
          <p:cNvSpPr>
            <a:spLocks noGrp="1"/>
          </p:cNvSpPr>
          <p:nvPr>
            <p:ph sz="quarter" idx="11"/>
          </p:nvPr>
        </p:nvSpPr>
        <p:spPr>
          <a:xfrm>
            <a:off x="204023" y="1363283"/>
            <a:ext cx="4111208" cy="455179"/>
          </a:xfrm>
        </p:spPr>
        <p:txBody>
          <a:bodyPr/>
          <a:lstStyle/>
          <a:p>
            <a:r>
              <a:rPr lang="en-US" sz="1600" b="1" dirty="0">
                <a:solidFill>
                  <a:schemeClr val="accent1"/>
                </a:solidFill>
              </a:rPr>
              <a:t>Current</a:t>
            </a:r>
            <a:r>
              <a:rPr lang="en-US" sz="1600" dirty="0">
                <a:solidFill>
                  <a:schemeClr val="accent1"/>
                </a:solidFill>
              </a:rPr>
              <a:t> </a:t>
            </a:r>
            <a:r>
              <a:rPr lang="en-US" sz="1600" dirty="0"/>
              <a:t>P-CSCF restoration (ref. 23.380)</a:t>
            </a:r>
          </a:p>
        </p:txBody>
      </p:sp>
      <p:sp>
        <p:nvSpPr>
          <p:cNvPr id="3" name="Title 2">
            <a:extLst>
              <a:ext uri="{FF2B5EF4-FFF2-40B4-BE49-F238E27FC236}">
                <a16:creationId xmlns:a16="http://schemas.microsoft.com/office/drawing/2014/main" id="{6A150DEA-9929-4031-A0A8-6E75F8EF49A9}"/>
              </a:ext>
            </a:extLst>
          </p:cNvPr>
          <p:cNvSpPr>
            <a:spLocks noGrp="1"/>
          </p:cNvSpPr>
          <p:nvPr>
            <p:ph type="title"/>
          </p:nvPr>
        </p:nvSpPr>
        <p:spPr>
          <a:xfrm>
            <a:off x="52089" y="71583"/>
            <a:ext cx="11693821" cy="568206"/>
          </a:xfrm>
        </p:spPr>
        <p:txBody>
          <a:bodyPr/>
          <a:lstStyle/>
          <a:p>
            <a:r>
              <a:rPr lang="en-US" sz="3200" dirty="0"/>
              <a:t>Implication of not requiring S6b from PGW-C+SMF for </a:t>
            </a:r>
            <a:r>
              <a:rPr lang="en-US" sz="3200" dirty="0" err="1"/>
              <a:t>ePDG</a:t>
            </a:r>
            <a:r>
              <a:rPr lang="en-US" sz="3200" dirty="0"/>
              <a:t> support (2/3)</a:t>
            </a:r>
          </a:p>
        </p:txBody>
      </p:sp>
      <p:cxnSp>
        <p:nvCxnSpPr>
          <p:cNvPr id="4" name="Straight Connector 3">
            <a:extLst>
              <a:ext uri="{FF2B5EF4-FFF2-40B4-BE49-F238E27FC236}">
                <a16:creationId xmlns:a16="http://schemas.microsoft.com/office/drawing/2014/main" id="{DFC9B117-6AF2-4976-B744-4A105F64D490}"/>
              </a:ext>
            </a:extLst>
          </p:cNvPr>
          <p:cNvCxnSpPr>
            <a:cxnSpLocks/>
          </p:cNvCxnSpPr>
          <p:nvPr/>
        </p:nvCxnSpPr>
        <p:spPr bwMode="auto">
          <a:xfrm flipV="1">
            <a:off x="1003808" y="5230811"/>
            <a:ext cx="955385" cy="438199"/>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nvGrpSpPr>
          <p:cNvPr id="5" name="Group 4">
            <a:extLst>
              <a:ext uri="{FF2B5EF4-FFF2-40B4-BE49-F238E27FC236}">
                <a16:creationId xmlns:a16="http://schemas.microsoft.com/office/drawing/2014/main" id="{3241BC94-CD4E-41B5-82AA-F006A06A45D3}"/>
              </a:ext>
            </a:extLst>
          </p:cNvPr>
          <p:cNvGrpSpPr/>
          <p:nvPr/>
        </p:nvGrpSpPr>
        <p:grpSpPr>
          <a:xfrm>
            <a:off x="3867700" y="5434904"/>
            <a:ext cx="598157" cy="729809"/>
            <a:chOff x="6504317" y="5096395"/>
            <a:chExt cx="493833" cy="625929"/>
          </a:xfrm>
        </p:grpSpPr>
        <p:sp>
          <p:nvSpPr>
            <p:cNvPr id="6" name="Text Box 240">
              <a:extLst>
                <a:ext uri="{FF2B5EF4-FFF2-40B4-BE49-F238E27FC236}">
                  <a16:creationId xmlns:a16="http://schemas.microsoft.com/office/drawing/2014/main" id="{5DA3B26B-FB6F-40CD-B404-49293389AE7D}"/>
                </a:ext>
              </a:extLst>
            </p:cNvPr>
            <p:cNvSpPr txBox="1">
              <a:spLocks noChangeAspect="1" noChangeArrowheads="1"/>
            </p:cNvSpPr>
            <p:nvPr/>
          </p:nvSpPr>
          <p:spPr bwMode="auto">
            <a:xfrm>
              <a:off x="6528804" y="5478705"/>
              <a:ext cx="444857" cy="229456"/>
            </a:xfrm>
            <a:prstGeom prst="rect">
              <a:avLst/>
            </a:prstGeom>
            <a:noFill/>
            <a:ln>
              <a:noFill/>
            </a:ln>
            <a:extLst/>
          </p:spPr>
          <p:txBody>
            <a:bodyPr lIns="0" tIns="0" rIns="0" bIns="0" anchor="ctr"/>
            <a:lstStyle>
              <a:lvl1pPr eaLnBrk="0" hangingPunct="0">
                <a:defRPr sz="2000">
                  <a:solidFill>
                    <a:schemeClr val="tx1"/>
                  </a:solidFill>
                  <a:latin typeface="Arial" charset="0"/>
                  <a:ea typeface="MS PGothic" charset="-128"/>
                </a:defRPr>
              </a:lvl1pPr>
              <a:lvl2pPr marL="742950" indent="-285750" eaLnBrk="0" hangingPunct="0">
                <a:defRPr sz="2000">
                  <a:solidFill>
                    <a:schemeClr val="tx1"/>
                  </a:solidFill>
                  <a:latin typeface="Arial" charset="0"/>
                  <a:ea typeface="MS PGothic" charset="-128"/>
                </a:defRPr>
              </a:lvl2pPr>
              <a:lvl3pPr marL="1143000" indent="-228600" eaLnBrk="0" hangingPunct="0">
                <a:defRPr sz="2000">
                  <a:solidFill>
                    <a:schemeClr val="tx1"/>
                  </a:solidFill>
                  <a:latin typeface="Arial" charset="0"/>
                  <a:ea typeface="MS PGothic" charset="-128"/>
                </a:defRPr>
              </a:lvl3pPr>
              <a:lvl4pPr marL="1600200" indent="-228600" eaLnBrk="0" hangingPunct="0">
                <a:defRPr sz="2000">
                  <a:solidFill>
                    <a:schemeClr val="tx1"/>
                  </a:solidFill>
                  <a:latin typeface="Arial" charset="0"/>
                  <a:ea typeface="MS PGothic" charset="-128"/>
                </a:defRPr>
              </a:lvl4pPr>
              <a:lvl5pPr marL="2057400" indent="-228600" eaLnBrk="0" hangingPunct="0">
                <a:defRPr sz="2000">
                  <a:solidFill>
                    <a:schemeClr val="tx1"/>
                  </a:solidFill>
                  <a:latin typeface="Arial" charset="0"/>
                  <a:ea typeface="MS PGothic" charset="-128"/>
                </a:defRPr>
              </a:lvl5pPr>
              <a:lvl6pPr marL="2514600" indent="-228600" eaLnBrk="0" fontAlgn="base" hangingPunct="0">
                <a:spcBef>
                  <a:spcPct val="0"/>
                </a:spcBef>
                <a:spcAft>
                  <a:spcPct val="0"/>
                </a:spcAft>
                <a:defRPr sz="2000">
                  <a:solidFill>
                    <a:schemeClr val="tx1"/>
                  </a:solidFill>
                  <a:latin typeface="Arial" charset="0"/>
                  <a:ea typeface="MS PGothic" charset="-128"/>
                </a:defRPr>
              </a:lvl6pPr>
              <a:lvl7pPr marL="2971800" indent="-228600" eaLnBrk="0" fontAlgn="base" hangingPunct="0">
                <a:spcBef>
                  <a:spcPct val="0"/>
                </a:spcBef>
                <a:spcAft>
                  <a:spcPct val="0"/>
                </a:spcAft>
                <a:defRPr sz="2000">
                  <a:solidFill>
                    <a:schemeClr val="tx1"/>
                  </a:solidFill>
                  <a:latin typeface="Arial" charset="0"/>
                  <a:ea typeface="MS PGothic" charset="-128"/>
                </a:defRPr>
              </a:lvl7pPr>
              <a:lvl8pPr marL="3429000" indent="-228600" eaLnBrk="0" fontAlgn="base" hangingPunct="0">
                <a:spcBef>
                  <a:spcPct val="0"/>
                </a:spcBef>
                <a:spcAft>
                  <a:spcPct val="0"/>
                </a:spcAft>
                <a:defRPr sz="2000">
                  <a:solidFill>
                    <a:schemeClr val="tx1"/>
                  </a:solidFill>
                  <a:latin typeface="Arial" charset="0"/>
                  <a:ea typeface="MS PGothic" charset="-128"/>
                </a:defRPr>
              </a:lvl8pPr>
              <a:lvl9pPr marL="3886200" indent="-228600" eaLnBrk="0" fontAlgn="base" hangingPunct="0">
                <a:spcBef>
                  <a:spcPct val="0"/>
                </a:spcBef>
                <a:spcAft>
                  <a:spcPct val="0"/>
                </a:spcAft>
                <a:defRPr sz="2000">
                  <a:solidFill>
                    <a:schemeClr val="tx1"/>
                  </a:solidFill>
                  <a:latin typeface="Arial" charset="0"/>
                  <a:ea typeface="MS PGothic" charset="-128"/>
                </a:defRPr>
              </a:lvl9pPr>
            </a:lstStyle>
            <a:p>
              <a:pPr algn="ctr" eaLnBrk="1" hangingPunct="1">
                <a:lnSpc>
                  <a:spcPct val="80000"/>
                </a:lnSpc>
              </a:pPr>
              <a:r>
                <a:rPr lang="en-US" sz="1200" dirty="0">
                  <a:solidFill>
                    <a:schemeClr val="accent5"/>
                  </a:solidFill>
                  <a:ea typeface="MS PGothic" pitchFamily="34" charset="-128"/>
                </a:rPr>
                <a:t>PGW-C</a:t>
              </a:r>
              <a:r>
                <a:rPr lang="en-US" sz="1200" dirty="0">
                  <a:ea typeface="MS PGothic" pitchFamily="34" charset="-128"/>
                </a:rPr>
                <a:t>+SMF</a:t>
              </a:r>
              <a:endParaRPr lang="sv-SE" sz="1200" dirty="0">
                <a:ea typeface="MS PGothic" pitchFamily="34" charset="-128"/>
              </a:endParaRPr>
            </a:p>
          </p:txBody>
        </p:sp>
        <p:sp>
          <p:nvSpPr>
            <p:cNvPr id="7" name="Freeform 11">
              <a:extLst>
                <a:ext uri="{FF2B5EF4-FFF2-40B4-BE49-F238E27FC236}">
                  <a16:creationId xmlns:a16="http://schemas.microsoft.com/office/drawing/2014/main" id="{E446F121-E6AC-405E-97B2-8B19CE76B1EA}"/>
                </a:ext>
              </a:extLst>
            </p:cNvPr>
            <p:cNvSpPr>
              <a:spLocks noChangeAspect="1" noEditPoints="1"/>
            </p:cNvSpPr>
            <p:nvPr/>
          </p:nvSpPr>
          <p:spPr bwMode="auto">
            <a:xfrm>
              <a:off x="6504317" y="5096395"/>
              <a:ext cx="493833" cy="625929"/>
            </a:xfrm>
            <a:custGeom>
              <a:avLst/>
              <a:gdLst>
                <a:gd name="T0" fmla="*/ 236 w 410"/>
                <a:gd name="T1" fmla="*/ 93 h 589"/>
                <a:gd name="T2" fmla="*/ 233 w 410"/>
                <a:gd name="T3" fmla="*/ 95 h 589"/>
                <a:gd name="T4" fmla="*/ 233 w 410"/>
                <a:gd name="T5" fmla="*/ 221 h 589"/>
                <a:gd name="T6" fmla="*/ 218 w 410"/>
                <a:gd name="T7" fmla="*/ 231 h 589"/>
                <a:gd name="T8" fmla="*/ 24 w 410"/>
                <a:gd name="T9" fmla="*/ 231 h 589"/>
                <a:gd name="T10" fmla="*/ 10 w 410"/>
                <a:gd name="T11" fmla="*/ 221 h 589"/>
                <a:gd name="T12" fmla="*/ 10 w 410"/>
                <a:gd name="T13" fmla="*/ 83 h 589"/>
                <a:gd name="T14" fmla="*/ 120 w 410"/>
                <a:gd name="T15" fmla="*/ 7 h 589"/>
                <a:gd name="T16" fmla="*/ 233 w 410"/>
                <a:gd name="T17" fmla="*/ 83 h 589"/>
                <a:gd name="T18" fmla="*/ 236 w 410"/>
                <a:gd name="T19" fmla="*/ 87 h 589"/>
                <a:gd name="T20" fmla="*/ 242 w 410"/>
                <a:gd name="T21" fmla="*/ 83 h 589"/>
                <a:gd name="T22" fmla="*/ 242 w 410"/>
                <a:gd name="T23" fmla="*/ 83 h 589"/>
                <a:gd name="T24" fmla="*/ 120 w 410"/>
                <a:gd name="T25" fmla="*/ 0 h 589"/>
                <a:gd name="T26" fmla="*/ 0 w 410"/>
                <a:gd name="T27" fmla="*/ 83 h 589"/>
                <a:gd name="T28" fmla="*/ 0 w 410"/>
                <a:gd name="T29" fmla="*/ 83 h 589"/>
                <a:gd name="T30" fmla="*/ 4 w 410"/>
                <a:gd name="T31" fmla="*/ 221 h 589"/>
                <a:gd name="T32" fmla="*/ 24 w 410"/>
                <a:gd name="T33" fmla="*/ 239 h 589"/>
                <a:gd name="T34" fmla="*/ 218 w 410"/>
                <a:gd name="T35" fmla="*/ 239 h 589"/>
                <a:gd name="T36" fmla="*/ 242 w 410"/>
                <a:gd name="T37" fmla="*/ 221 h 589"/>
                <a:gd name="T38" fmla="*/ 242 w 410"/>
                <a:gd name="T39" fmla="*/ 95 h 589"/>
                <a:gd name="T40" fmla="*/ 236 w 410"/>
                <a:gd name="T41" fmla="*/ 93 h 589"/>
                <a:gd name="T42" fmla="*/ 120 w 410"/>
                <a:gd name="T43" fmla="*/ 22 h 589"/>
                <a:gd name="T44" fmla="*/ 117 w 410"/>
                <a:gd name="T45" fmla="*/ 23 h 589"/>
                <a:gd name="T46" fmla="*/ 45 w 410"/>
                <a:gd name="T47" fmla="*/ 118 h 589"/>
                <a:gd name="T48" fmla="*/ 45 w 410"/>
                <a:gd name="T49" fmla="*/ 121 h 589"/>
                <a:gd name="T50" fmla="*/ 50 w 410"/>
                <a:gd name="T51" fmla="*/ 123 h 589"/>
                <a:gd name="T52" fmla="*/ 192 w 410"/>
                <a:gd name="T53" fmla="*/ 123 h 589"/>
                <a:gd name="T54" fmla="*/ 197 w 410"/>
                <a:gd name="T55" fmla="*/ 121 h 589"/>
                <a:gd name="T56" fmla="*/ 197 w 410"/>
                <a:gd name="T57" fmla="*/ 118 h 589"/>
                <a:gd name="T58" fmla="*/ 125 w 410"/>
                <a:gd name="T59" fmla="*/ 23 h 589"/>
                <a:gd name="T60" fmla="*/ 120 w 410"/>
                <a:gd name="T61" fmla="*/ 22 h 589"/>
                <a:gd name="T62" fmla="*/ 57 w 410"/>
                <a:gd name="T63" fmla="*/ 116 h 589"/>
                <a:gd name="T64" fmla="*/ 120 w 410"/>
                <a:gd name="T65" fmla="*/ 33 h 589"/>
                <a:gd name="T66" fmla="*/ 185 w 410"/>
                <a:gd name="T67" fmla="*/ 116 h 589"/>
                <a:gd name="T68" fmla="*/ 57 w 410"/>
                <a:gd name="T69" fmla="*/ 116 h 5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10"/>
                <a:gd name="T106" fmla="*/ 0 h 589"/>
                <a:gd name="T107" fmla="*/ 410 w 410"/>
                <a:gd name="T108" fmla="*/ 589 h 5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10" h="589">
                  <a:moveTo>
                    <a:pt x="402" y="229"/>
                  </a:moveTo>
                  <a:cubicBezTo>
                    <a:pt x="397" y="229"/>
                    <a:pt x="394" y="233"/>
                    <a:pt x="394" y="237"/>
                  </a:cubicBezTo>
                  <a:cubicBezTo>
                    <a:pt x="394" y="549"/>
                    <a:pt x="394" y="549"/>
                    <a:pt x="394" y="549"/>
                  </a:cubicBezTo>
                  <a:cubicBezTo>
                    <a:pt x="394" y="563"/>
                    <a:pt x="383" y="573"/>
                    <a:pt x="370" y="573"/>
                  </a:cubicBezTo>
                  <a:cubicBezTo>
                    <a:pt x="41" y="573"/>
                    <a:pt x="41" y="573"/>
                    <a:pt x="41" y="573"/>
                  </a:cubicBezTo>
                  <a:cubicBezTo>
                    <a:pt x="27" y="573"/>
                    <a:pt x="17" y="563"/>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0" y="205"/>
                    <a:pt x="0" y="205"/>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205" y="53"/>
                  </a:moveTo>
                  <a:cubicBezTo>
                    <a:pt x="202" y="53"/>
                    <a:pt x="199" y="55"/>
                    <a:pt x="198" y="58"/>
                  </a:cubicBezTo>
                  <a:cubicBezTo>
                    <a:pt x="76" y="291"/>
                    <a:pt x="76" y="291"/>
                    <a:pt x="76" y="291"/>
                  </a:cubicBezTo>
                  <a:cubicBezTo>
                    <a:pt x="75" y="294"/>
                    <a:pt x="75" y="297"/>
                    <a:pt x="77" y="299"/>
                  </a:cubicBezTo>
                  <a:cubicBezTo>
                    <a:pt x="78" y="301"/>
                    <a:pt x="81" y="303"/>
                    <a:pt x="83" y="303"/>
                  </a:cubicBezTo>
                  <a:cubicBezTo>
                    <a:pt x="327" y="303"/>
                    <a:pt x="327" y="303"/>
                    <a:pt x="327" y="303"/>
                  </a:cubicBezTo>
                  <a:cubicBezTo>
                    <a:pt x="330" y="303"/>
                    <a:pt x="332" y="301"/>
                    <a:pt x="334" y="299"/>
                  </a:cubicBezTo>
                  <a:cubicBezTo>
                    <a:pt x="335" y="297"/>
                    <a:pt x="335" y="294"/>
                    <a:pt x="334" y="291"/>
                  </a:cubicBezTo>
                  <a:cubicBezTo>
                    <a:pt x="212" y="58"/>
                    <a:pt x="212" y="58"/>
                    <a:pt x="212" y="58"/>
                  </a:cubicBezTo>
                  <a:cubicBezTo>
                    <a:pt x="211" y="55"/>
                    <a:pt x="208" y="53"/>
                    <a:pt x="205" y="53"/>
                  </a:cubicBezTo>
                  <a:moveTo>
                    <a:pt x="96" y="287"/>
                  </a:moveTo>
                  <a:cubicBezTo>
                    <a:pt x="205" y="79"/>
                    <a:pt x="205" y="79"/>
                    <a:pt x="205" y="79"/>
                  </a:cubicBezTo>
                  <a:cubicBezTo>
                    <a:pt x="314" y="287"/>
                    <a:pt x="314" y="287"/>
                    <a:pt x="314" y="287"/>
                  </a:cubicBezTo>
                  <a:lnTo>
                    <a:pt x="96" y="287"/>
                  </a:lnTo>
                  <a:close/>
                </a:path>
              </a:pathLst>
            </a:custGeom>
            <a:solidFill>
              <a:schemeClr val="accent5"/>
            </a:solidFill>
            <a:ln>
              <a:noFill/>
            </a:ln>
            <a:extLst/>
          </p:spPr>
          <p:txBody>
            <a:bodyPr tIns="1080000" anchor="ctr"/>
            <a:lstStyle/>
            <a:p>
              <a:endParaRPr lang="en-US" sz="1200">
                <a:solidFill>
                  <a:schemeClr val="tx2"/>
                </a:solidFill>
              </a:endParaRPr>
            </a:p>
          </p:txBody>
        </p:sp>
      </p:grpSp>
      <p:grpSp>
        <p:nvGrpSpPr>
          <p:cNvPr id="18" name="Group 17">
            <a:extLst>
              <a:ext uri="{FF2B5EF4-FFF2-40B4-BE49-F238E27FC236}">
                <a16:creationId xmlns:a16="http://schemas.microsoft.com/office/drawing/2014/main" id="{6411998E-3363-40BF-AEFE-0DEB25D53148}"/>
              </a:ext>
            </a:extLst>
          </p:cNvPr>
          <p:cNvGrpSpPr/>
          <p:nvPr/>
        </p:nvGrpSpPr>
        <p:grpSpPr>
          <a:xfrm>
            <a:off x="1948459" y="3438823"/>
            <a:ext cx="680167" cy="1917069"/>
            <a:chOff x="5034498" y="3533442"/>
            <a:chExt cx="439882" cy="1400219"/>
          </a:xfrm>
        </p:grpSpPr>
        <p:grpSp>
          <p:nvGrpSpPr>
            <p:cNvPr id="19" name="Group 18">
              <a:extLst>
                <a:ext uri="{FF2B5EF4-FFF2-40B4-BE49-F238E27FC236}">
                  <a16:creationId xmlns:a16="http://schemas.microsoft.com/office/drawing/2014/main" id="{76705955-8532-4EFA-B427-4696E9B7B8AF}"/>
                </a:ext>
              </a:extLst>
            </p:cNvPr>
            <p:cNvGrpSpPr/>
            <p:nvPr/>
          </p:nvGrpSpPr>
          <p:grpSpPr>
            <a:xfrm>
              <a:off x="5034498" y="4460414"/>
              <a:ext cx="408190" cy="473247"/>
              <a:chOff x="4830403" y="5117914"/>
              <a:chExt cx="408190" cy="473247"/>
            </a:xfrm>
          </p:grpSpPr>
          <p:sp>
            <p:nvSpPr>
              <p:cNvPr id="23" name="Freeform 12">
                <a:extLst>
                  <a:ext uri="{FF2B5EF4-FFF2-40B4-BE49-F238E27FC236}">
                    <a16:creationId xmlns:a16="http://schemas.microsoft.com/office/drawing/2014/main" id="{DF7AE17E-244C-4F15-9C59-DF1591F1C830}"/>
                  </a:ext>
                </a:extLst>
              </p:cNvPr>
              <p:cNvSpPr>
                <a:spLocks noChangeAspect="1"/>
              </p:cNvSpPr>
              <p:nvPr/>
            </p:nvSpPr>
            <p:spPr bwMode="auto">
              <a:xfrm>
                <a:off x="4838432" y="5124473"/>
                <a:ext cx="392133" cy="460318"/>
              </a:xfrm>
              <a:custGeom>
                <a:avLst/>
                <a:gdLst>
                  <a:gd name="T0" fmla="*/ 393 w 393"/>
                  <a:gd name="T1" fmla="*/ 83 h 573"/>
                  <a:gd name="T2" fmla="*/ 393 w 393"/>
                  <a:gd name="T3" fmla="*/ 541 h 573"/>
                  <a:gd name="T4" fmla="*/ 361 w 393"/>
                  <a:gd name="T5" fmla="*/ 573 h 573"/>
                  <a:gd name="T6" fmla="*/ 32 w 393"/>
                  <a:gd name="T7" fmla="*/ 573 h 573"/>
                  <a:gd name="T8" fmla="*/ 0 w 393"/>
                  <a:gd name="T9" fmla="*/ 541 h 573"/>
                  <a:gd name="T10" fmla="*/ 0 w 393"/>
                  <a:gd name="T11" fmla="*/ 32 h 573"/>
                  <a:gd name="T12" fmla="*/ 32 w 393"/>
                  <a:gd name="T13" fmla="*/ 0 h 573"/>
                  <a:gd name="T14" fmla="*/ 361 w 393"/>
                  <a:gd name="T15" fmla="*/ 0 h 573"/>
                  <a:gd name="T16" fmla="*/ 393 w 393"/>
                  <a:gd name="T17" fmla="*/ 32 h 573"/>
                  <a:gd name="T18" fmla="*/ 393 w 393"/>
                  <a:gd name="T19" fmla="*/ 51 h 5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3"/>
                  <a:gd name="T31" fmla="*/ 0 h 573"/>
                  <a:gd name="T32" fmla="*/ 393 w 393"/>
                  <a:gd name="T33" fmla="*/ 573 h 5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3" h="573">
                    <a:moveTo>
                      <a:pt x="393" y="83"/>
                    </a:moveTo>
                    <a:cubicBezTo>
                      <a:pt x="393" y="541"/>
                      <a:pt x="393" y="541"/>
                      <a:pt x="393" y="541"/>
                    </a:cubicBezTo>
                    <a:cubicBezTo>
                      <a:pt x="393" y="559"/>
                      <a:pt x="379" y="573"/>
                      <a:pt x="361" y="573"/>
                    </a:cubicBezTo>
                    <a:cubicBezTo>
                      <a:pt x="32" y="573"/>
                      <a:pt x="32" y="573"/>
                      <a:pt x="32" y="573"/>
                    </a:cubicBezTo>
                    <a:cubicBezTo>
                      <a:pt x="14" y="573"/>
                      <a:pt x="0" y="559"/>
                      <a:pt x="0" y="541"/>
                    </a:cubicBezTo>
                    <a:cubicBezTo>
                      <a:pt x="0" y="32"/>
                      <a:pt x="0" y="32"/>
                      <a:pt x="0" y="32"/>
                    </a:cubicBezTo>
                    <a:cubicBezTo>
                      <a:pt x="0" y="14"/>
                      <a:pt x="14" y="0"/>
                      <a:pt x="32" y="0"/>
                    </a:cubicBezTo>
                    <a:cubicBezTo>
                      <a:pt x="361" y="0"/>
                      <a:pt x="361" y="0"/>
                      <a:pt x="361" y="0"/>
                    </a:cubicBezTo>
                    <a:cubicBezTo>
                      <a:pt x="379" y="0"/>
                      <a:pt x="393" y="14"/>
                      <a:pt x="393" y="32"/>
                    </a:cubicBezTo>
                    <a:cubicBezTo>
                      <a:pt x="393" y="51"/>
                      <a:pt x="393" y="51"/>
                      <a:pt x="393" y="5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24" name="Freeform 13">
                <a:extLst>
                  <a:ext uri="{FF2B5EF4-FFF2-40B4-BE49-F238E27FC236}">
                    <a16:creationId xmlns:a16="http://schemas.microsoft.com/office/drawing/2014/main" id="{CD42A595-0927-4FDC-8617-E73AB5FFBC0F}"/>
                  </a:ext>
                </a:extLst>
              </p:cNvPr>
              <p:cNvSpPr>
                <a:spLocks noChangeAspect="1" noEditPoints="1"/>
              </p:cNvSpPr>
              <p:nvPr/>
            </p:nvSpPr>
            <p:spPr bwMode="auto">
              <a:xfrm>
                <a:off x="4830403" y="5117914"/>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chemeClr val="accent1"/>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25" name="Text Box 45">
                <a:extLst>
                  <a:ext uri="{FF2B5EF4-FFF2-40B4-BE49-F238E27FC236}">
                    <a16:creationId xmlns:a16="http://schemas.microsoft.com/office/drawing/2014/main" id="{22458BF0-1370-4B13-8BDB-C2B997CE2CEA}"/>
                  </a:ext>
                </a:extLst>
              </p:cNvPr>
              <p:cNvSpPr txBox="1">
                <a:spLocks noChangeAspect="1" noChangeArrowheads="1"/>
              </p:cNvSpPr>
              <p:nvPr/>
            </p:nvSpPr>
            <p:spPr bwMode="auto">
              <a:xfrm>
                <a:off x="4862095" y="5445850"/>
                <a:ext cx="344806" cy="1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200" dirty="0">
                    <a:solidFill>
                      <a:schemeClr val="accent1"/>
                    </a:solidFill>
                  </a:rPr>
                  <a:t>AAA</a:t>
                </a:r>
              </a:p>
            </p:txBody>
          </p:sp>
        </p:grpSp>
        <p:grpSp>
          <p:nvGrpSpPr>
            <p:cNvPr id="20" name="Group 19">
              <a:extLst>
                <a:ext uri="{FF2B5EF4-FFF2-40B4-BE49-F238E27FC236}">
                  <a16:creationId xmlns:a16="http://schemas.microsoft.com/office/drawing/2014/main" id="{0164E337-4BC0-45CB-A63C-AA5E4B31EE69}"/>
                </a:ext>
              </a:extLst>
            </p:cNvPr>
            <p:cNvGrpSpPr/>
            <p:nvPr/>
          </p:nvGrpSpPr>
          <p:grpSpPr>
            <a:xfrm>
              <a:off x="5066190" y="3533442"/>
              <a:ext cx="408190" cy="473247"/>
              <a:chOff x="5576127" y="4563707"/>
              <a:chExt cx="408190" cy="473247"/>
            </a:xfrm>
          </p:grpSpPr>
          <p:sp>
            <p:nvSpPr>
              <p:cNvPr id="21" name="Freeform 13">
                <a:extLst>
                  <a:ext uri="{FF2B5EF4-FFF2-40B4-BE49-F238E27FC236}">
                    <a16:creationId xmlns:a16="http://schemas.microsoft.com/office/drawing/2014/main" id="{43C08392-9423-4125-A339-78C5608C9420}"/>
                  </a:ext>
                </a:extLst>
              </p:cNvPr>
              <p:cNvSpPr>
                <a:spLocks noChangeAspect="1" noEditPoints="1"/>
              </p:cNvSpPr>
              <p:nvPr/>
            </p:nvSpPr>
            <p:spPr bwMode="auto">
              <a:xfrm>
                <a:off x="5576127" y="4563707"/>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chemeClr val="accent1"/>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22" name="Text Box 45">
                <a:extLst>
                  <a:ext uri="{FF2B5EF4-FFF2-40B4-BE49-F238E27FC236}">
                    <a16:creationId xmlns:a16="http://schemas.microsoft.com/office/drawing/2014/main" id="{0AAFE02E-F392-416A-B128-7D49AED4200C}"/>
                  </a:ext>
                </a:extLst>
              </p:cNvPr>
              <p:cNvSpPr txBox="1">
                <a:spLocks noChangeAspect="1" noChangeArrowheads="1"/>
              </p:cNvSpPr>
              <p:nvPr/>
            </p:nvSpPr>
            <p:spPr bwMode="auto">
              <a:xfrm>
                <a:off x="5607819" y="4891643"/>
                <a:ext cx="344806" cy="1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200" dirty="0">
                    <a:solidFill>
                      <a:schemeClr val="accent1"/>
                    </a:solidFill>
                  </a:rPr>
                  <a:t>HSS</a:t>
                </a:r>
              </a:p>
            </p:txBody>
          </p:sp>
        </p:grpSp>
      </p:grpSp>
      <p:grpSp>
        <p:nvGrpSpPr>
          <p:cNvPr id="27" name="Group 26">
            <a:extLst>
              <a:ext uri="{FF2B5EF4-FFF2-40B4-BE49-F238E27FC236}">
                <a16:creationId xmlns:a16="http://schemas.microsoft.com/office/drawing/2014/main" id="{EB266540-DF65-4BA8-81AF-F745E645CFE9}"/>
              </a:ext>
            </a:extLst>
          </p:cNvPr>
          <p:cNvGrpSpPr/>
          <p:nvPr/>
        </p:nvGrpSpPr>
        <p:grpSpPr>
          <a:xfrm>
            <a:off x="405651" y="5270172"/>
            <a:ext cx="598157" cy="787530"/>
            <a:chOff x="2351794" y="4916983"/>
            <a:chExt cx="501650" cy="637947"/>
          </a:xfrm>
        </p:grpSpPr>
        <p:sp>
          <p:nvSpPr>
            <p:cNvPr id="28" name="Freeform 110">
              <a:extLst>
                <a:ext uri="{FF2B5EF4-FFF2-40B4-BE49-F238E27FC236}">
                  <a16:creationId xmlns:a16="http://schemas.microsoft.com/office/drawing/2014/main" id="{86B7559E-EB06-471B-9D96-0DFA97400697}"/>
                </a:ext>
              </a:extLst>
            </p:cNvPr>
            <p:cNvSpPr>
              <a:spLocks noChangeAspect="1" noEditPoints="1"/>
            </p:cNvSpPr>
            <p:nvPr/>
          </p:nvSpPr>
          <p:spPr bwMode="auto">
            <a:xfrm>
              <a:off x="2351794" y="4916983"/>
              <a:ext cx="501650" cy="637947"/>
            </a:xfrm>
            <a:custGeom>
              <a:avLst/>
              <a:gdLst>
                <a:gd name="T0" fmla="*/ 2282 w 409"/>
                <a:gd name="T1" fmla="*/ 222 h 589"/>
                <a:gd name="T2" fmla="*/ 0 w 409"/>
                <a:gd name="T3" fmla="*/ 222 h 589"/>
                <a:gd name="T4" fmla="*/ 2060 w 409"/>
                <a:gd name="T5" fmla="*/ 3285 h 589"/>
                <a:gd name="T6" fmla="*/ 2237 w 409"/>
                <a:gd name="T7" fmla="*/ 463 h 589"/>
                <a:gd name="T8" fmla="*/ 2060 w 409"/>
                <a:gd name="T9" fmla="*/ 3195 h 589"/>
                <a:gd name="T10" fmla="*/ 90 w 409"/>
                <a:gd name="T11" fmla="*/ 222 h 589"/>
                <a:gd name="T12" fmla="*/ 2192 w 409"/>
                <a:gd name="T13" fmla="*/ 222 h 589"/>
                <a:gd name="T14" fmla="*/ 827 w 409"/>
                <a:gd name="T15" fmla="*/ 954 h 589"/>
                <a:gd name="T16" fmla="*/ 1500 w 409"/>
                <a:gd name="T17" fmla="*/ 893 h 589"/>
                <a:gd name="T18" fmla="*/ 1105 w 409"/>
                <a:gd name="T19" fmla="*/ 257 h 589"/>
                <a:gd name="T20" fmla="*/ 827 w 409"/>
                <a:gd name="T21" fmla="*/ 954 h 589"/>
                <a:gd name="T22" fmla="*/ 898 w 409"/>
                <a:gd name="T23" fmla="*/ 864 h 589"/>
                <a:gd name="T24" fmla="*/ 1757 w 409"/>
                <a:gd name="T25" fmla="*/ 1868 h 589"/>
                <a:gd name="T26" fmla="*/ 1963 w 409"/>
                <a:gd name="T27" fmla="*/ 1679 h 589"/>
                <a:gd name="T28" fmla="*/ 1970 w 409"/>
                <a:gd name="T29" fmla="*/ 1667 h 589"/>
                <a:gd name="T30" fmla="*/ 1975 w 409"/>
                <a:gd name="T31" fmla="*/ 1651 h 589"/>
                <a:gd name="T32" fmla="*/ 1975 w 409"/>
                <a:gd name="T33" fmla="*/ 1639 h 589"/>
                <a:gd name="T34" fmla="*/ 1970 w 409"/>
                <a:gd name="T35" fmla="*/ 1630 h 589"/>
                <a:gd name="T36" fmla="*/ 1786 w 409"/>
                <a:gd name="T37" fmla="*/ 1445 h 589"/>
                <a:gd name="T38" fmla="*/ 1823 w 409"/>
                <a:gd name="T39" fmla="*/ 1606 h 589"/>
                <a:gd name="T40" fmla="*/ 827 w 409"/>
                <a:gd name="T41" fmla="*/ 1696 h 589"/>
                <a:gd name="T42" fmla="*/ 1724 w 409"/>
                <a:gd name="T43" fmla="*/ 1856 h 589"/>
                <a:gd name="T44" fmla="*/ 1975 w 409"/>
                <a:gd name="T45" fmla="*/ 1148 h 589"/>
                <a:gd name="T46" fmla="*/ 1970 w 409"/>
                <a:gd name="T47" fmla="*/ 1138 h 589"/>
                <a:gd name="T48" fmla="*/ 1724 w 409"/>
                <a:gd name="T49" fmla="*/ 959 h 589"/>
                <a:gd name="T50" fmla="*/ 827 w 409"/>
                <a:gd name="T51" fmla="*/ 1122 h 589"/>
                <a:gd name="T52" fmla="*/ 1823 w 409"/>
                <a:gd name="T53" fmla="*/ 1209 h 589"/>
                <a:gd name="T54" fmla="*/ 1724 w 409"/>
                <a:gd name="T55" fmla="*/ 1367 h 589"/>
                <a:gd name="T56" fmla="*/ 1963 w 409"/>
                <a:gd name="T57" fmla="*/ 1193 h 589"/>
                <a:gd name="T58" fmla="*/ 1970 w 409"/>
                <a:gd name="T59" fmla="*/ 1183 h 589"/>
                <a:gd name="T60" fmla="*/ 1975 w 409"/>
                <a:gd name="T61" fmla="*/ 1167 h 589"/>
                <a:gd name="T62" fmla="*/ 1507 w 409"/>
                <a:gd name="T63" fmla="*/ 1896 h 589"/>
                <a:gd name="T64" fmla="*/ 557 w 409"/>
                <a:gd name="T65" fmla="*/ 1752 h 589"/>
                <a:gd name="T66" fmla="*/ 324 w 409"/>
                <a:gd name="T67" fmla="*/ 1863 h 589"/>
                <a:gd name="T68" fmla="*/ 312 w 409"/>
                <a:gd name="T69" fmla="*/ 1880 h 589"/>
                <a:gd name="T70" fmla="*/ 312 w 409"/>
                <a:gd name="T71" fmla="*/ 1892 h 589"/>
                <a:gd name="T72" fmla="*/ 312 w 409"/>
                <a:gd name="T73" fmla="*/ 1901 h 589"/>
                <a:gd name="T74" fmla="*/ 319 w 409"/>
                <a:gd name="T75" fmla="*/ 1913 h 589"/>
                <a:gd name="T76" fmla="*/ 324 w 409"/>
                <a:gd name="T77" fmla="*/ 1925 h 589"/>
                <a:gd name="T78" fmla="*/ 557 w 409"/>
                <a:gd name="T79" fmla="*/ 2102 h 589"/>
                <a:gd name="T80" fmla="*/ 1462 w 409"/>
                <a:gd name="T81" fmla="*/ 1941 h 589"/>
                <a:gd name="T82" fmla="*/ 496 w 409"/>
                <a:gd name="T83" fmla="*/ 1200 h 589"/>
                <a:gd name="T84" fmla="*/ 319 w 409"/>
                <a:gd name="T85" fmla="*/ 1384 h 589"/>
                <a:gd name="T86" fmla="*/ 312 w 409"/>
                <a:gd name="T87" fmla="*/ 1400 h 589"/>
                <a:gd name="T88" fmla="*/ 312 w 409"/>
                <a:gd name="T89" fmla="*/ 1410 h 589"/>
                <a:gd name="T90" fmla="*/ 312 w 409"/>
                <a:gd name="T91" fmla="*/ 1422 h 589"/>
                <a:gd name="T92" fmla="*/ 324 w 409"/>
                <a:gd name="T93" fmla="*/ 1438 h 589"/>
                <a:gd name="T94" fmla="*/ 557 w 409"/>
                <a:gd name="T95" fmla="*/ 1613 h 589"/>
                <a:gd name="T96" fmla="*/ 463 w 409"/>
                <a:gd name="T97" fmla="*/ 1450 h 589"/>
                <a:gd name="T98" fmla="*/ 1462 w 409"/>
                <a:gd name="T99" fmla="*/ 1360 h 589"/>
                <a:gd name="T100" fmla="*/ 557 w 409"/>
                <a:gd name="T101" fmla="*/ 1200 h 5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09" h="589">
                  <a:moveTo>
                    <a:pt x="401" y="67"/>
                  </a:moveTo>
                  <a:cubicBezTo>
                    <a:pt x="406" y="67"/>
                    <a:pt x="409" y="64"/>
                    <a:pt x="409" y="59"/>
                  </a:cubicBezTo>
                  <a:cubicBezTo>
                    <a:pt x="409" y="40"/>
                    <a:pt x="409" y="40"/>
                    <a:pt x="409" y="40"/>
                  </a:cubicBezTo>
                  <a:cubicBezTo>
                    <a:pt x="409" y="18"/>
                    <a:pt x="392"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2" y="589"/>
                    <a:pt x="409" y="571"/>
                    <a:pt x="409" y="549"/>
                  </a:cubicBezTo>
                  <a:cubicBezTo>
                    <a:pt x="409" y="91"/>
                    <a:pt x="409" y="91"/>
                    <a:pt x="409" y="91"/>
                  </a:cubicBezTo>
                  <a:cubicBezTo>
                    <a:pt x="409" y="87"/>
                    <a:pt x="406" y="83"/>
                    <a:pt x="401" y="83"/>
                  </a:cubicBezTo>
                  <a:cubicBezTo>
                    <a:pt x="397" y="83"/>
                    <a:pt x="393" y="87"/>
                    <a:pt x="393" y="91"/>
                  </a:cubicBezTo>
                  <a:cubicBezTo>
                    <a:pt x="393" y="549"/>
                    <a:pt x="393" y="549"/>
                    <a:pt x="393" y="549"/>
                  </a:cubicBezTo>
                  <a:cubicBezTo>
                    <a:pt x="393" y="562"/>
                    <a:pt x="383" y="573"/>
                    <a:pt x="369" y="573"/>
                  </a:cubicBezTo>
                  <a:cubicBezTo>
                    <a:pt x="40" y="573"/>
                    <a:pt x="40" y="573"/>
                    <a:pt x="40" y="573"/>
                  </a:cubicBezTo>
                  <a:cubicBezTo>
                    <a:pt x="27" y="573"/>
                    <a:pt x="16" y="562"/>
                    <a:pt x="16" y="549"/>
                  </a:cubicBezTo>
                  <a:cubicBezTo>
                    <a:pt x="16" y="40"/>
                    <a:pt x="16" y="40"/>
                    <a:pt x="16" y="40"/>
                  </a:cubicBezTo>
                  <a:cubicBezTo>
                    <a:pt x="16" y="27"/>
                    <a:pt x="27" y="16"/>
                    <a:pt x="40" y="16"/>
                  </a:cubicBezTo>
                  <a:cubicBezTo>
                    <a:pt x="369" y="16"/>
                    <a:pt x="369" y="16"/>
                    <a:pt x="369" y="16"/>
                  </a:cubicBezTo>
                  <a:cubicBezTo>
                    <a:pt x="383" y="16"/>
                    <a:pt x="393" y="27"/>
                    <a:pt x="393" y="40"/>
                  </a:cubicBezTo>
                  <a:cubicBezTo>
                    <a:pt x="393" y="59"/>
                    <a:pt x="393" y="59"/>
                    <a:pt x="393" y="59"/>
                  </a:cubicBezTo>
                  <a:cubicBezTo>
                    <a:pt x="393" y="64"/>
                    <a:pt x="397" y="67"/>
                    <a:pt x="401" y="67"/>
                  </a:cubicBezTo>
                  <a:close/>
                  <a:moveTo>
                    <a:pt x="148" y="171"/>
                  </a:moveTo>
                  <a:cubicBezTo>
                    <a:pt x="262" y="171"/>
                    <a:pt x="262" y="171"/>
                    <a:pt x="262" y="171"/>
                  </a:cubicBezTo>
                  <a:cubicBezTo>
                    <a:pt x="265" y="171"/>
                    <a:pt x="267" y="170"/>
                    <a:pt x="269" y="167"/>
                  </a:cubicBezTo>
                  <a:cubicBezTo>
                    <a:pt x="270" y="165"/>
                    <a:pt x="270" y="162"/>
                    <a:pt x="269" y="160"/>
                  </a:cubicBezTo>
                  <a:cubicBezTo>
                    <a:pt x="212" y="46"/>
                    <a:pt x="212" y="46"/>
                    <a:pt x="212" y="46"/>
                  </a:cubicBezTo>
                  <a:cubicBezTo>
                    <a:pt x="211" y="43"/>
                    <a:pt x="208" y="41"/>
                    <a:pt x="205" y="41"/>
                  </a:cubicBezTo>
                  <a:cubicBezTo>
                    <a:pt x="202" y="41"/>
                    <a:pt x="199" y="43"/>
                    <a:pt x="198" y="46"/>
                  </a:cubicBezTo>
                  <a:cubicBezTo>
                    <a:pt x="141" y="160"/>
                    <a:pt x="141" y="160"/>
                    <a:pt x="141" y="160"/>
                  </a:cubicBezTo>
                  <a:cubicBezTo>
                    <a:pt x="139" y="162"/>
                    <a:pt x="140" y="165"/>
                    <a:pt x="141" y="167"/>
                  </a:cubicBezTo>
                  <a:cubicBezTo>
                    <a:pt x="142" y="170"/>
                    <a:pt x="145" y="171"/>
                    <a:pt x="148" y="171"/>
                  </a:cubicBezTo>
                  <a:close/>
                  <a:moveTo>
                    <a:pt x="205" y="67"/>
                  </a:moveTo>
                  <a:cubicBezTo>
                    <a:pt x="249" y="155"/>
                    <a:pt x="249" y="155"/>
                    <a:pt x="249" y="155"/>
                  </a:cubicBezTo>
                  <a:cubicBezTo>
                    <a:pt x="161" y="155"/>
                    <a:pt x="161" y="155"/>
                    <a:pt x="161" y="155"/>
                  </a:cubicBezTo>
                  <a:lnTo>
                    <a:pt x="205" y="67"/>
                  </a:lnTo>
                  <a:close/>
                  <a:moveTo>
                    <a:pt x="309" y="333"/>
                  </a:moveTo>
                  <a:cubicBezTo>
                    <a:pt x="311" y="334"/>
                    <a:pt x="313" y="335"/>
                    <a:pt x="315" y="335"/>
                  </a:cubicBezTo>
                  <a:cubicBezTo>
                    <a:pt x="317" y="335"/>
                    <a:pt x="319" y="334"/>
                    <a:pt x="320" y="333"/>
                  </a:cubicBezTo>
                  <a:cubicBezTo>
                    <a:pt x="352" y="302"/>
                    <a:pt x="352" y="302"/>
                    <a:pt x="352" y="302"/>
                  </a:cubicBezTo>
                  <a:cubicBezTo>
                    <a:pt x="352" y="302"/>
                    <a:pt x="352" y="301"/>
                    <a:pt x="352" y="301"/>
                  </a:cubicBezTo>
                  <a:cubicBezTo>
                    <a:pt x="352" y="301"/>
                    <a:pt x="352" y="301"/>
                    <a:pt x="353" y="300"/>
                  </a:cubicBezTo>
                  <a:cubicBezTo>
                    <a:pt x="353" y="300"/>
                    <a:pt x="353" y="300"/>
                    <a:pt x="353" y="300"/>
                  </a:cubicBezTo>
                  <a:cubicBezTo>
                    <a:pt x="353" y="300"/>
                    <a:pt x="353" y="299"/>
                    <a:pt x="353" y="299"/>
                  </a:cubicBezTo>
                  <a:cubicBezTo>
                    <a:pt x="354" y="299"/>
                    <a:pt x="354" y="298"/>
                    <a:pt x="354" y="298"/>
                  </a:cubicBezTo>
                  <a:cubicBezTo>
                    <a:pt x="354" y="298"/>
                    <a:pt x="354" y="298"/>
                    <a:pt x="354" y="297"/>
                  </a:cubicBezTo>
                  <a:cubicBezTo>
                    <a:pt x="354" y="297"/>
                    <a:pt x="354" y="297"/>
                    <a:pt x="354" y="296"/>
                  </a:cubicBezTo>
                  <a:cubicBezTo>
                    <a:pt x="354" y="296"/>
                    <a:pt x="354" y="296"/>
                    <a:pt x="354" y="296"/>
                  </a:cubicBezTo>
                  <a:cubicBezTo>
                    <a:pt x="354" y="296"/>
                    <a:pt x="354" y="296"/>
                    <a:pt x="354" y="296"/>
                  </a:cubicBezTo>
                  <a:cubicBezTo>
                    <a:pt x="354" y="295"/>
                    <a:pt x="354" y="295"/>
                    <a:pt x="354" y="294"/>
                  </a:cubicBezTo>
                  <a:cubicBezTo>
                    <a:pt x="354" y="294"/>
                    <a:pt x="354" y="294"/>
                    <a:pt x="354" y="294"/>
                  </a:cubicBezTo>
                  <a:cubicBezTo>
                    <a:pt x="354" y="293"/>
                    <a:pt x="354" y="293"/>
                    <a:pt x="353" y="293"/>
                  </a:cubicBezTo>
                  <a:cubicBezTo>
                    <a:pt x="353" y="293"/>
                    <a:pt x="353" y="292"/>
                    <a:pt x="353" y="292"/>
                  </a:cubicBezTo>
                  <a:cubicBezTo>
                    <a:pt x="353" y="292"/>
                    <a:pt x="353" y="292"/>
                    <a:pt x="353" y="291"/>
                  </a:cubicBezTo>
                  <a:cubicBezTo>
                    <a:pt x="352" y="291"/>
                    <a:pt x="352" y="291"/>
                    <a:pt x="352" y="290"/>
                  </a:cubicBezTo>
                  <a:cubicBezTo>
                    <a:pt x="320" y="259"/>
                    <a:pt x="320" y="259"/>
                    <a:pt x="320" y="259"/>
                  </a:cubicBezTo>
                  <a:cubicBezTo>
                    <a:pt x="317" y="256"/>
                    <a:pt x="312" y="256"/>
                    <a:pt x="309" y="259"/>
                  </a:cubicBezTo>
                  <a:cubicBezTo>
                    <a:pt x="306" y="262"/>
                    <a:pt x="306" y="267"/>
                    <a:pt x="309" y="270"/>
                  </a:cubicBezTo>
                  <a:cubicBezTo>
                    <a:pt x="327" y="288"/>
                    <a:pt x="327" y="288"/>
                    <a:pt x="327" y="288"/>
                  </a:cubicBezTo>
                  <a:cubicBezTo>
                    <a:pt x="148" y="288"/>
                    <a:pt x="148" y="288"/>
                    <a:pt x="148" y="288"/>
                  </a:cubicBezTo>
                  <a:cubicBezTo>
                    <a:pt x="143" y="288"/>
                    <a:pt x="140" y="291"/>
                    <a:pt x="140" y="296"/>
                  </a:cubicBezTo>
                  <a:cubicBezTo>
                    <a:pt x="140" y="300"/>
                    <a:pt x="143" y="304"/>
                    <a:pt x="148" y="304"/>
                  </a:cubicBezTo>
                  <a:cubicBezTo>
                    <a:pt x="327" y="304"/>
                    <a:pt x="327" y="304"/>
                    <a:pt x="327" y="304"/>
                  </a:cubicBezTo>
                  <a:cubicBezTo>
                    <a:pt x="309" y="322"/>
                    <a:pt x="309" y="322"/>
                    <a:pt x="309" y="322"/>
                  </a:cubicBezTo>
                  <a:cubicBezTo>
                    <a:pt x="306" y="325"/>
                    <a:pt x="306" y="330"/>
                    <a:pt x="309" y="333"/>
                  </a:cubicBezTo>
                  <a:close/>
                  <a:moveTo>
                    <a:pt x="354" y="208"/>
                  </a:moveTo>
                  <a:cubicBezTo>
                    <a:pt x="354" y="208"/>
                    <a:pt x="354" y="207"/>
                    <a:pt x="354" y="207"/>
                  </a:cubicBezTo>
                  <a:cubicBezTo>
                    <a:pt x="354" y="207"/>
                    <a:pt x="354" y="206"/>
                    <a:pt x="354" y="206"/>
                  </a:cubicBezTo>
                  <a:cubicBezTo>
                    <a:pt x="354" y="206"/>
                    <a:pt x="354" y="206"/>
                    <a:pt x="353" y="205"/>
                  </a:cubicBezTo>
                  <a:cubicBezTo>
                    <a:pt x="353" y="205"/>
                    <a:pt x="353" y="205"/>
                    <a:pt x="353" y="204"/>
                  </a:cubicBezTo>
                  <a:cubicBezTo>
                    <a:pt x="353" y="204"/>
                    <a:pt x="353" y="204"/>
                    <a:pt x="353" y="204"/>
                  </a:cubicBezTo>
                  <a:cubicBezTo>
                    <a:pt x="352" y="204"/>
                    <a:pt x="352" y="203"/>
                    <a:pt x="352" y="203"/>
                  </a:cubicBezTo>
                  <a:cubicBezTo>
                    <a:pt x="320" y="172"/>
                    <a:pt x="320" y="172"/>
                    <a:pt x="320" y="172"/>
                  </a:cubicBezTo>
                  <a:cubicBezTo>
                    <a:pt x="317" y="168"/>
                    <a:pt x="312" y="168"/>
                    <a:pt x="309" y="172"/>
                  </a:cubicBezTo>
                  <a:cubicBezTo>
                    <a:pt x="306" y="175"/>
                    <a:pt x="306" y="180"/>
                    <a:pt x="309" y="183"/>
                  </a:cubicBezTo>
                  <a:cubicBezTo>
                    <a:pt x="327" y="201"/>
                    <a:pt x="327" y="201"/>
                    <a:pt x="327" y="201"/>
                  </a:cubicBezTo>
                  <a:cubicBezTo>
                    <a:pt x="148" y="201"/>
                    <a:pt x="148" y="201"/>
                    <a:pt x="148" y="201"/>
                  </a:cubicBezTo>
                  <a:cubicBezTo>
                    <a:pt x="143" y="201"/>
                    <a:pt x="140" y="204"/>
                    <a:pt x="140" y="209"/>
                  </a:cubicBezTo>
                  <a:cubicBezTo>
                    <a:pt x="140" y="213"/>
                    <a:pt x="143" y="217"/>
                    <a:pt x="148" y="217"/>
                  </a:cubicBezTo>
                  <a:cubicBezTo>
                    <a:pt x="327" y="217"/>
                    <a:pt x="327" y="217"/>
                    <a:pt x="327" y="217"/>
                  </a:cubicBezTo>
                  <a:cubicBezTo>
                    <a:pt x="309" y="234"/>
                    <a:pt x="309" y="234"/>
                    <a:pt x="309" y="234"/>
                  </a:cubicBezTo>
                  <a:cubicBezTo>
                    <a:pt x="309" y="234"/>
                    <a:pt x="309" y="234"/>
                    <a:pt x="309" y="234"/>
                  </a:cubicBezTo>
                  <a:cubicBezTo>
                    <a:pt x="306" y="237"/>
                    <a:pt x="306" y="242"/>
                    <a:pt x="309" y="245"/>
                  </a:cubicBezTo>
                  <a:cubicBezTo>
                    <a:pt x="311" y="247"/>
                    <a:pt x="313" y="248"/>
                    <a:pt x="315" y="248"/>
                  </a:cubicBezTo>
                  <a:cubicBezTo>
                    <a:pt x="317" y="248"/>
                    <a:pt x="319" y="247"/>
                    <a:pt x="320" y="245"/>
                  </a:cubicBezTo>
                  <a:cubicBezTo>
                    <a:pt x="352" y="214"/>
                    <a:pt x="352" y="214"/>
                    <a:pt x="352" y="214"/>
                  </a:cubicBezTo>
                  <a:cubicBezTo>
                    <a:pt x="352" y="214"/>
                    <a:pt x="352" y="213"/>
                    <a:pt x="353" y="213"/>
                  </a:cubicBezTo>
                  <a:cubicBezTo>
                    <a:pt x="353" y="213"/>
                    <a:pt x="353" y="213"/>
                    <a:pt x="353" y="213"/>
                  </a:cubicBezTo>
                  <a:cubicBezTo>
                    <a:pt x="353" y="212"/>
                    <a:pt x="353" y="212"/>
                    <a:pt x="353" y="212"/>
                  </a:cubicBezTo>
                  <a:cubicBezTo>
                    <a:pt x="354" y="211"/>
                    <a:pt x="354" y="211"/>
                    <a:pt x="354" y="211"/>
                  </a:cubicBezTo>
                  <a:cubicBezTo>
                    <a:pt x="354" y="211"/>
                    <a:pt x="354" y="210"/>
                    <a:pt x="354" y="210"/>
                  </a:cubicBezTo>
                  <a:cubicBezTo>
                    <a:pt x="354" y="210"/>
                    <a:pt x="354" y="209"/>
                    <a:pt x="354" y="209"/>
                  </a:cubicBezTo>
                  <a:cubicBezTo>
                    <a:pt x="354" y="209"/>
                    <a:pt x="354" y="209"/>
                    <a:pt x="354" y="209"/>
                  </a:cubicBezTo>
                  <a:cubicBezTo>
                    <a:pt x="354" y="208"/>
                    <a:pt x="354" y="208"/>
                    <a:pt x="354" y="208"/>
                  </a:cubicBezTo>
                  <a:close/>
                  <a:moveTo>
                    <a:pt x="270" y="340"/>
                  </a:moveTo>
                  <a:cubicBezTo>
                    <a:pt x="270" y="335"/>
                    <a:pt x="266" y="332"/>
                    <a:pt x="262" y="332"/>
                  </a:cubicBezTo>
                  <a:cubicBezTo>
                    <a:pt x="83" y="332"/>
                    <a:pt x="83" y="332"/>
                    <a:pt x="83" y="332"/>
                  </a:cubicBezTo>
                  <a:cubicBezTo>
                    <a:pt x="100" y="314"/>
                    <a:pt x="100" y="314"/>
                    <a:pt x="100" y="314"/>
                  </a:cubicBezTo>
                  <a:cubicBezTo>
                    <a:pt x="104" y="311"/>
                    <a:pt x="104" y="306"/>
                    <a:pt x="100" y="303"/>
                  </a:cubicBezTo>
                  <a:cubicBezTo>
                    <a:pt x="97" y="300"/>
                    <a:pt x="92" y="300"/>
                    <a:pt x="89" y="303"/>
                  </a:cubicBezTo>
                  <a:cubicBezTo>
                    <a:pt x="58" y="334"/>
                    <a:pt x="58" y="334"/>
                    <a:pt x="58" y="334"/>
                  </a:cubicBezTo>
                  <a:cubicBezTo>
                    <a:pt x="57" y="334"/>
                    <a:pt x="57" y="335"/>
                    <a:pt x="57" y="335"/>
                  </a:cubicBezTo>
                  <a:cubicBezTo>
                    <a:pt x="57" y="335"/>
                    <a:pt x="57" y="336"/>
                    <a:pt x="57" y="336"/>
                  </a:cubicBezTo>
                  <a:cubicBezTo>
                    <a:pt x="56" y="336"/>
                    <a:pt x="56" y="336"/>
                    <a:pt x="56" y="337"/>
                  </a:cubicBezTo>
                  <a:cubicBezTo>
                    <a:pt x="56" y="337"/>
                    <a:pt x="56" y="337"/>
                    <a:pt x="56" y="337"/>
                  </a:cubicBezTo>
                  <a:cubicBezTo>
                    <a:pt x="56" y="338"/>
                    <a:pt x="56" y="338"/>
                    <a:pt x="56" y="338"/>
                  </a:cubicBezTo>
                  <a:cubicBezTo>
                    <a:pt x="56" y="339"/>
                    <a:pt x="56" y="339"/>
                    <a:pt x="56" y="339"/>
                  </a:cubicBezTo>
                  <a:cubicBezTo>
                    <a:pt x="56" y="339"/>
                    <a:pt x="55" y="340"/>
                    <a:pt x="55" y="340"/>
                  </a:cubicBezTo>
                  <a:cubicBezTo>
                    <a:pt x="55" y="340"/>
                    <a:pt x="56" y="340"/>
                    <a:pt x="56" y="340"/>
                  </a:cubicBezTo>
                  <a:cubicBezTo>
                    <a:pt x="56" y="340"/>
                    <a:pt x="56" y="341"/>
                    <a:pt x="56" y="341"/>
                  </a:cubicBezTo>
                  <a:cubicBezTo>
                    <a:pt x="56" y="341"/>
                    <a:pt x="56" y="342"/>
                    <a:pt x="56" y="342"/>
                  </a:cubicBezTo>
                  <a:cubicBezTo>
                    <a:pt x="56" y="342"/>
                    <a:pt x="56" y="342"/>
                    <a:pt x="56" y="343"/>
                  </a:cubicBezTo>
                  <a:cubicBezTo>
                    <a:pt x="56" y="343"/>
                    <a:pt x="56" y="343"/>
                    <a:pt x="57" y="343"/>
                  </a:cubicBezTo>
                  <a:cubicBezTo>
                    <a:pt x="57" y="344"/>
                    <a:pt x="57" y="344"/>
                    <a:pt x="57" y="344"/>
                  </a:cubicBezTo>
                  <a:cubicBezTo>
                    <a:pt x="57" y="344"/>
                    <a:pt x="57" y="345"/>
                    <a:pt x="58" y="345"/>
                  </a:cubicBezTo>
                  <a:cubicBezTo>
                    <a:pt x="58" y="345"/>
                    <a:pt x="58" y="345"/>
                    <a:pt x="58" y="345"/>
                  </a:cubicBezTo>
                  <a:cubicBezTo>
                    <a:pt x="89" y="377"/>
                    <a:pt x="89" y="377"/>
                    <a:pt x="89" y="377"/>
                  </a:cubicBezTo>
                  <a:cubicBezTo>
                    <a:pt x="91" y="378"/>
                    <a:pt x="93" y="379"/>
                    <a:pt x="95" y="379"/>
                  </a:cubicBezTo>
                  <a:cubicBezTo>
                    <a:pt x="97" y="379"/>
                    <a:pt x="99" y="378"/>
                    <a:pt x="100" y="377"/>
                  </a:cubicBezTo>
                  <a:cubicBezTo>
                    <a:pt x="104" y="373"/>
                    <a:pt x="104" y="368"/>
                    <a:pt x="100" y="365"/>
                  </a:cubicBezTo>
                  <a:cubicBezTo>
                    <a:pt x="83" y="348"/>
                    <a:pt x="83" y="348"/>
                    <a:pt x="83" y="348"/>
                  </a:cubicBezTo>
                  <a:cubicBezTo>
                    <a:pt x="262" y="348"/>
                    <a:pt x="262" y="348"/>
                    <a:pt x="262" y="348"/>
                  </a:cubicBezTo>
                  <a:cubicBezTo>
                    <a:pt x="266" y="348"/>
                    <a:pt x="270" y="344"/>
                    <a:pt x="270" y="340"/>
                  </a:cubicBezTo>
                  <a:close/>
                  <a:moveTo>
                    <a:pt x="100" y="215"/>
                  </a:moveTo>
                  <a:cubicBezTo>
                    <a:pt x="97" y="212"/>
                    <a:pt x="92" y="212"/>
                    <a:pt x="89" y="215"/>
                  </a:cubicBezTo>
                  <a:cubicBezTo>
                    <a:pt x="58" y="246"/>
                    <a:pt x="58" y="246"/>
                    <a:pt x="58" y="246"/>
                  </a:cubicBezTo>
                  <a:cubicBezTo>
                    <a:pt x="57" y="247"/>
                    <a:pt x="57" y="247"/>
                    <a:pt x="57" y="248"/>
                  </a:cubicBezTo>
                  <a:cubicBezTo>
                    <a:pt x="57" y="248"/>
                    <a:pt x="57" y="248"/>
                    <a:pt x="57" y="248"/>
                  </a:cubicBezTo>
                  <a:cubicBezTo>
                    <a:pt x="56" y="248"/>
                    <a:pt x="56" y="249"/>
                    <a:pt x="56" y="249"/>
                  </a:cubicBezTo>
                  <a:cubicBezTo>
                    <a:pt x="56" y="249"/>
                    <a:pt x="56" y="249"/>
                    <a:pt x="56" y="250"/>
                  </a:cubicBezTo>
                  <a:cubicBezTo>
                    <a:pt x="56" y="250"/>
                    <a:pt x="56" y="250"/>
                    <a:pt x="56" y="251"/>
                  </a:cubicBezTo>
                  <a:cubicBezTo>
                    <a:pt x="56" y="251"/>
                    <a:pt x="56" y="251"/>
                    <a:pt x="56" y="252"/>
                  </a:cubicBezTo>
                  <a:cubicBezTo>
                    <a:pt x="56" y="252"/>
                    <a:pt x="55" y="252"/>
                    <a:pt x="55" y="252"/>
                  </a:cubicBezTo>
                  <a:cubicBezTo>
                    <a:pt x="55" y="252"/>
                    <a:pt x="56" y="253"/>
                    <a:pt x="56" y="253"/>
                  </a:cubicBezTo>
                  <a:cubicBezTo>
                    <a:pt x="56" y="253"/>
                    <a:pt x="56" y="253"/>
                    <a:pt x="56" y="254"/>
                  </a:cubicBezTo>
                  <a:cubicBezTo>
                    <a:pt x="56" y="254"/>
                    <a:pt x="56" y="254"/>
                    <a:pt x="56" y="255"/>
                  </a:cubicBezTo>
                  <a:cubicBezTo>
                    <a:pt x="56" y="255"/>
                    <a:pt x="56" y="255"/>
                    <a:pt x="56" y="255"/>
                  </a:cubicBezTo>
                  <a:cubicBezTo>
                    <a:pt x="56" y="256"/>
                    <a:pt x="56" y="256"/>
                    <a:pt x="57" y="256"/>
                  </a:cubicBezTo>
                  <a:cubicBezTo>
                    <a:pt x="57" y="256"/>
                    <a:pt x="57" y="257"/>
                    <a:pt x="57" y="257"/>
                  </a:cubicBezTo>
                  <a:cubicBezTo>
                    <a:pt x="57" y="257"/>
                    <a:pt x="57" y="258"/>
                    <a:pt x="58" y="258"/>
                  </a:cubicBezTo>
                  <a:cubicBezTo>
                    <a:pt x="89" y="289"/>
                    <a:pt x="89" y="289"/>
                    <a:pt x="89" y="289"/>
                  </a:cubicBezTo>
                  <a:cubicBezTo>
                    <a:pt x="91" y="291"/>
                    <a:pt x="93" y="291"/>
                    <a:pt x="95" y="291"/>
                  </a:cubicBezTo>
                  <a:cubicBezTo>
                    <a:pt x="97" y="291"/>
                    <a:pt x="99" y="291"/>
                    <a:pt x="100" y="289"/>
                  </a:cubicBezTo>
                  <a:cubicBezTo>
                    <a:pt x="104" y="286"/>
                    <a:pt x="104" y="281"/>
                    <a:pt x="100" y="278"/>
                  </a:cubicBezTo>
                  <a:cubicBezTo>
                    <a:pt x="100" y="278"/>
                    <a:pt x="100" y="278"/>
                    <a:pt x="100" y="278"/>
                  </a:cubicBezTo>
                  <a:cubicBezTo>
                    <a:pt x="83" y="260"/>
                    <a:pt x="83" y="260"/>
                    <a:pt x="83" y="260"/>
                  </a:cubicBezTo>
                  <a:cubicBezTo>
                    <a:pt x="262" y="260"/>
                    <a:pt x="262" y="260"/>
                    <a:pt x="262" y="260"/>
                  </a:cubicBezTo>
                  <a:cubicBezTo>
                    <a:pt x="266" y="260"/>
                    <a:pt x="270" y="257"/>
                    <a:pt x="270" y="252"/>
                  </a:cubicBezTo>
                  <a:cubicBezTo>
                    <a:pt x="270" y="248"/>
                    <a:pt x="266" y="244"/>
                    <a:pt x="262" y="244"/>
                  </a:cubicBezTo>
                  <a:cubicBezTo>
                    <a:pt x="83" y="244"/>
                    <a:pt x="83" y="244"/>
                    <a:pt x="83" y="244"/>
                  </a:cubicBezTo>
                  <a:cubicBezTo>
                    <a:pt x="100" y="227"/>
                    <a:pt x="100" y="227"/>
                    <a:pt x="100" y="227"/>
                  </a:cubicBezTo>
                  <a:cubicBezTo>
                    <a:pt x="104" y="223"/>
                    <a:pt x="104" y="218"/>
                    <a:pt x="100" y="21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100"/>
            </a:p>
          </p:txBody>
        </p:sp>
        <p:sp>
          <p:nvSpPr>
            <p:cNvPr id="29" name="Text Box 5">
              <a:extLst>
                <a:ext uri="{FF2B5EF4-FFF2-40B4-BE49-F238E27FC236}">
                  <a16:creationId xmlns:a16="http://schemas.microsoft.com/office/drawing/2014/main" id="{9A65D0A6-1A07-46D3-8A7B-E14C0C6F7BCA}"/>
                </a:ext>
              </a:extLst>
            </p:cNvPr>
            <p:cNvSpPr txBox="1">
              <a:spLocks noChangeAspect="1" noChangeArrowheads="1"/>
            </p:cNvSpPr>
            <p:nvPr/>
          </p:nvSpPr>
          <p:spPr bwMode="auto">
            <a:xfrm>
              <a:off x="2389703" y="5377295"/>
              <a:ext cx="423754" cy="104403"/>
            </a:xfrm>
            <a:prstGeom prst="rect">
              <a:avLst/>
            </a:prstGeom>
            <a:noFill/>
            <a:ln>
              <a:noFill/>
            </a:ln>
            <a:extLst/>
          </p:spPr>
          <p:txBody>
            <a:bodyPr lIns="0" tIns="0" rIns="0" bIns="0" anchor="ctr">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lnSpc>
                  <a:spcPct val="80000"/>
                </a:lnSpc>
              </a:pPr>
              <a:r>
                <a:rPr lang="sv-SE" sz="1100" dirty="0">
                  <a:solidFill>
                    <a:schemeClr val="accent1"/>
                  </a:solidFill>
                  <a:ea typeface="MS PGothic" pitchFamily="34" charset="-128"/>
                </a:rPr>
                <a:t>ePDG</a:t>
              </a:r>
            </a:p>
          </p:txBody>
        </p:sp>
      </p:grpSp>
      <p:cxnSp>
        <p:nvCxnSpPr>
          <p:cNvPr id="31" name="Straight Connector 30">
            <a:extLst>
              <a:ext uri="{FF2B5EF4-FFF2-40B4-BE49-F238E27FC236}">
                <a16:creationId xmlns:a16="http://schemas.microsoft.com/office/drawing/2014/main" id="{4E4CA012-23ED-4136-8ACF-3253179C9777}"/>
              </a:ext>
            </a:extLst>
          </p:cNvPr>
          <p:cNvCxnSpPr>
            <a:cxnSpLocks/>
          </p:cNvCxnSpPr>
          <p:nvPr/>
        </p:nvCxnSpPr>
        <p:spPr bwMode="auto">
          <a:xfrm flipV="1">
            <a:off x="2259627" y="4130982"/>
            <a:ext cx="0" cy="535789"/>
          </a:xfrm>
          <a:prstGeom prst="line">
            <a:avLst/>
          </a:prstGeom>
          <a:solidFill>
            <a:schemeClr val="accent1"/>
          </a:solidFill>
          <a:ln w="12700" cap="flat" cmpd="sng" algn="ctr">
            <a:solidFill>
              <a:schemeClr val="tx1"/>
            </a:solidFill>
            <a:prstDash val="solid"/>
            <a:round/>
            <a:headEnd type="triangle" w="med" len="med"/>
            <a:tailEnd type="none" w="med" len="med"/>
          </a:ln>
          <a:effectLst/>
        </p:spPr>
      </p:cxnSp>
      <p:cxnSp>
        <p:nvCxnSpPr>
          <p:cNvPr id="34" name="Straight Connector 33">
            <a:extLst>
              <a:ext uri="{FF2B5EF4-FFF2-40B4-BE49-F238E27FC236}">
                <a16:creationId xmlns:a16="http://schemas.microsoft.com/office/drawing/2014/main" id="{37B06FEE-058A-417F-9EF0-ED4244C47C9D}"/>
              </a:ext>
            </a:extLst>
          </p:cNvPr>
          <p:cNvCxnSpPr>
            <a:cxnSpLocks/>
            <a:stCxn id="29" idx="3"/>
          </p:cNvCxnSpPr>
          <p:nvPr/>
        </p:nvCxnSpPr>
        <p:spPr bwMode="auto">
          <a:xfrm flipV="1">
            <a:off x="956128" y="5891338"/>
            <a:ext cx="2903209" cy="1152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0" name="Rectangle 60">
            <a:extLst>
              <a:ext uri="{FF2B5EF4-FFF2-40B4-BE49-F238E27FC236}">
                <a16:creationId xmlns:a16="http://schemas.microsoft.com/office/drawing/2014/main" id="{889CBAA2-CCD7-4CD6-ADDB-3EC5DAE2BC35}"/>
              </a:ext>
            </a:extLst>
          </p:cNvPr>
          <p:cNvSpPr>
            <a:spLocks noChangeArrowheads="1"/>
          </p:cNvSpPr>
          <p:nvPr/>
        </p:nvSpPr>
        <p:spPr bwMode="auto">
          <a:xfrm>
            <a:off x="2786000" y="4961630"/>
            <a:ext cx="62595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600" b="1" dirty="0">
                <a:solidFill>
                  <a:srgbClr val="FF0000"/>
                </a:solidFill>
                <a:ea typeface="SimSun" charset="-122"/>
              </a:rPr>
              <a:t>S6b</a:t>
            </a:r>
          </a:p>
        </p:txBody>
      </p:sp>
      <p:sp>
        <p:nvSpPr>
          <p:cNvPr id="41" name="Rectangle 60">
            <a:extLst>
              <a:ext uri="{FF2B5EF4-FFF2-40B4-BE49-F238E27FC236}">
                <a16:creationId xmlns:a16="http://schemas.microsoft.com/office/drawing/2014/main" id="{C2160F71-2A0E-4D63-B806-0B22B56AFE93}"/>
              </a:ext>
            </a:extLst>
          </p:cNvPr>
          <p:cNvSpPr>
            <a:spLocks noChangeArrowheads="1"/>
          </p:cNvSpPr>
          <p:nvPr/>
        </p:nvSpPr>
        <p:spPr bwMode="auto">
          <a:xfrm>
            <a:off x="1761906" y="4171859"/>
            <a:ext cx="625952" cy="312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400" dirty="0" err="1">
                <a:solidFill>
                  <a:srgbClr val="00B0F0"/>
                </a:solidFill>
                <a:ea typeface="SimSun" charset="-122"/>
              </a:rPr>
              <a:t>Swx</a:t>
            </a:r>
            <a:endParaRPr lang="en-US" sz="1400" dirty="0">
              <a:solidFill>
                <a:srgbClr val="00B0F0"/>
              </a:solidFill>
              <a:ea typeface="SimSun" charset="-122"/>
            </a:endParaRPr>
          </a:p>
        </p:txBody>
      </p:sp>
      <p:sp>
        <p:nvSpPr>
          <p:cNvPr id="42" name="Rectangle 60">
            <a:extLst>
              <a:ext uri="{FF2B5EF4-FFF2-40B4-BE49-F238E27FC236}">
                <a16:creationId xmlns:a16="http://schemas.microsoft.com/office/drawing/2014/main" id="{D3E66467-C201-40B5-B306-16DBB47EF958}"/>
              </a:ext>
            </a:extLst>
          </p:cNvPr>
          <p:cNvSpPr>
            <a:spLocks noChangeArrowheads="1"/>
          </p:cNvSpPr>
          <p:nvPr/>
        </p:nvSpPr>
        <p:spPr bwMode="auto">
          <a:xfrm>
            <a:off x="1212624" y="5057883"/>
            <a:ext cx="625952" cy="312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400" dirty="0" err="1">
                <a:solidFill>
                  <a:srgbClr val="00B0F0"/>
                </a:solidFill>
                <a:ea typeface="SimSun" charset="-122"/>
              </a:rPr>
              <a:t>Swm</a:t>
            </a:r>
            <a:endParaRPr lang="en-US" sz="1400" dirty="0">
              <a:solidFill>
                <a:srgbClr val="00B0F0"/>
              </a:solidFill>
              <a:ea typeface="SimSun" charset="-122"/>
            </a:endParaRPr>
          </a:p>
        </p:txBody>
      </p:sp>
      <p:sp>
        <p:nvSpPr>
          <p:cNvPr id="49" name="Rectangle: Rounded Corners 48">
            <a:extLst>
              <a:ext uri="{FF2B5EF4-FFF2-40B4-BE49-F238E27FC236}">
                <a16:creationId xmlns:a16="http://schemas.microsoft.com/office/drawing/2014/main" id="{C90FCEAD-233E-4281-A620-087828C0DFC7}"/>
              </a:ext>
            </a:extLst>
          </p:cNvPr>
          <p:cNvSpPr/>
          <p:nvPr/>
        </p:nvSpPr>
        <p:spPr bwMode="auto">
          <a:xfrm>
            <a:off x="257575" y="3294489"/>
            <a:ext cx="4380506" cy="3126474"/>
          </a:xfrm>
          <a:prstGeom prst="roundRect">
            <a:avLst/>
          </a:prstGeom>
          <a:no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l" defTabSz="914400" rtl="0" eaLnBrk="1" fontAlgn="base" latinLnBrk="0" hangingPunct="1">
              <a:lnSpc>
                <a:spcPct val="100000"/>
              </a:lnSpc>
              <a:spcBef>
                <a:spcPts val="300"/>
              </a:spcBef>
              <a:spcAft>
                <a:spcPct val="0"/>
              </a:spcAft>
              <a:buClrTx/>
              <a:buSzTx/>
              <a:tabLst/>
            </a:pPr>
            <a:endParaRPr kumimoji="0" lang="en-US" sz="1200" b="0" i="0" u="none" strike="noStrike" cap="none" normalizeH="0" baseline="0" dirty="0">
              <a:ln>
                <a:noFill/>
              </a:ln>
              <a:effectLst/>
              <a:latin typeface="+mn-lt"/>
            </a:endParaRPr>
          </a:p>
        </p:txBody>
      </p:sp>
      <p:sp>
        <p:nvSpPr>
          <p:cNvPr id="53" name="Rectangle: Rounded Corners 52">
            <a:extLst>
              <a:ext uri="{FF2B5EF4-FFF2-40B4-BE49-F238E27FC236}">
                <a16:creationId xmlns:a16="http://schemas.microsoft.com/office/drawing/2014/main" id="{A853C92A-73AA-4E0D-8019-9D765AB82443}"/>
              </a:ext>
            </a:extLst>
          </p:cNvPr>
          <p:cNvSpPr/>
          <p:nvPr/>
        </p:nvSpPr>
        <p:spPr bwMode="auto">
          <a:xfrm>
            <a:off x="1647726" y="1933846"/>
            <a:ext cx="2368649" cy="916703"/>
          </a:xfrm>
          <a:prstGeom prst="roundRect">
            <a:avLst/>
          </a:prstGeom>
          <a:no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l" defTabSz="914400" rtl="0" eaLnBrk="1" fontAlgn="base" latinLnBrk="0" hangingPunct="1">
              <a:lnSpc>
                <a:spcPct val="100000"/>
              </a:lnSpc>
              <a:spcBef>
                <a:spcPts val="300"/>
              </a:spcBef>
              <a:spcAft>
                <a:spcPct val="0"/>
              </a:spcAft>
              <a:buClrTx/>
              <a:buSzTx/>
              <a:tabLst/>
            </a:pPr>
            <a:endParaRPr kumimoji="0" lang="en-US" sz="1200" b="0" i="0" u="none" strike="noStrike" cap="none" normalizeH="0" baseline="0" dirty="0">
              <a:ln>
                <a:noFill/>
              </a:ln>
              <a:effectLst/>
              <a:latin typeface="+mn-lt"/>
            </a:endParaRPr>
          </a:p>
        </p:txBody>
      </p:sp>
      <p:sp>
        <p:nvSpPr>
          <p:cNvPr id="55" name="TextBox 54">
            <a:extLst>
              <a:ext uri="{FF2B5EF4-FFF2-40B4-BE49-F238E27FC236}">
                <a16:creationId xmlns:a16="http://schemas.microsoft.com/office/drawing/2014/main" id="{EC053C18-7D06-4A2D-949C-2574D7C2E11E}"/>
              </a:ext>
            </a:extLst>
          </p:cNvPr>
          <p:cNvSpPr txBox="1"/>
          <p:nvPr/>
        </p:nvSpPr>
        <p:spPr bwMode="auto">
          <a:xfrm>
            <a:off x="1799099" y="1950476"/>
            <a:ext cx="759504" cy="20634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en-US" sz="1400" dirty="0"/>
              <a:t>IMS</a:t>
            </a:r>
          </a:p>
        </p:txBody>
      </p:sp>
      <p:grpSp>
        <p:nvGrpSpPr>
          <p:cNvPr id="59" name="Group 58">
            <a:extLst>
              <a:ext uri="{FF2B5EF4-FFF2-40B4-BE49-F238E27FC236}">
                <a16:creationId xmlns:a16="http://schemas.microsoft.com/office/drawing/2014/main" id="{7A27120F-E316-4CF7-9389-3B741DC1E2C2}"/>
              </a:ext>
            </a:extLst>
          </p:cNvPr>
          <p:cNvGrpSpPr/>
          <p:nvPr/>
        </p:nvGrpSpPr>
        <p:grpSpPr>
          <a:xfrm>
            <a:off x="2259627" y="2120311"/>
            <a:ext cx="657656" cy="571955"/>
            <a:chOff x="9807083" y="1914779"/>
            <a:chExt cx="724246" cy="571955"/>
          </a:xfrm>
        </p:grpSpPr>
        <p:sp>
          <p:nvSpPr>
            <p:cNvPr id="57" name="Freeform 13">
              <a:extLst>
                <a:ext uri="{FF2B5EF4-FFF2-40B4-BE49-F238E27FC236}">
                  <a16:creationId xmlns:a16="http://schemas.microsoft.com/office/drawing/2014/main" id="{30477991-F064-4005-A950-0752CCC5EB2E}"/>
                </a:ext>
              </a:extLst>
            </p:cNvPr>
            <p:cNvSpPr>
              <a:spLocks noChangeAspect="1" noEditPoints="1"/>
            </p:cNvSpPr>
            <p:nvPr/>
          </p:nvSpPr>
          <p:spPr bwMode="auto">
            <a:xfrm>
              <a:off x="9873673" y="1914779"/>
              <a:ext cx="591066" cy="571955"/>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rgbClr val="7030A0"/>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58" name="Text Box 45">
              <a:extLst>
                <a:ext uri="{FF2B5EF4-FFF2-40B4-BE49-F238E27FC236}">
                  <a16:creationId xmlns:a16="http://schemas.microsoft.com/office/drawing/2014/main" id="{5EED536F-0C2E-4950-A259-B93D960F10C1}"/>
                </a:ext>
              </a:extLst>
            </p:cNvPr>
            <p:cNvSpPr txBox="1">
              <a:spLocks noChangeAspect="1" noChangeArrowheads="1"/>
            </p:cNvSpPr>
            <p:nvPr/>
          </p:nvSpPr>
          <p:spPr bwMode="auto">
            <a:xfrm>
              <a:off x="9807083" y="2290418"/>
              <a:ext cx="724246" cy="135422"/>
            </a:xfrm>
            <a:prstGeom prst="rect">
              <a:avLst/>
            </a:prstGeom>
            <a:noFill/>
            <a:ln>
              <a:noFill/>
            </a:ln>
            <a:extLst/>
          </p:spPr>
          <p:txBody>
            <a:bodyPr wrap="square"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100" dirty="0">
                  <a:solidFill>
                    <a:srgbClr val="7030A0"/>
                  </a:solidFill>
                </a:rPr>
                <a:t>S-CSCF</a:t>
              </a:r>
            </a:p>
          </p:txBody>
        </p:sp>
      </p:grpSp>
      <p:cxnSp>
        <p:nvCxnSpPr>
          <p:cNvPr id="61" name="Straight Connector 60">
            <a:extLst>
              <a:ext uri="{FF2B5EF4-FFF2-40B4-BE49-F238E27FC236}">
                <a16:creationId xmlns:a16="http://schemas.microsoft.com/office/drawing/2014/main" id="{455C5543-D1B4-4BFB-A799-9DC28B71603A}"/>
              </a:ext>
            </a:extLst>
          </p:cNvPr>
          <p:cNvCxnSpPr>
            <a:cxnSpLocks/>
          </p:cNvCxnSpPr>
          <p:nvPr/>
        </p:nvCxnSpPr>
        <p:spPr bwMode="auto">
          <a:xfrm flipH="1">
            <a:off x="2320095" y="2677410"/>
            <a:ext cx="232895" cy="761413"/>
          </a:xfrm>
          <a:prstGeom prst="line">
            <a:avLst/>
          </a:prstGeom>
          <a:solidFill>
            <a:schemeClr val="accent1"/>
          </a:solidFill>
          <a:ln w="12700" cap="flat" cmpd="sng" algn="ctr">
            <a:solidFill>
              <a:schemeClr val="tx1"/>
            </a:solidFill>
            <a:prstDash val="solid"/>
            <a:round/>
            <a:headEnd type="none" w="med" len="med"/>
            <a:tailEnd type="triangle" w="med" len="med"/>
          </a:ln>
          <a:effectLst/>
        </p:spPr>
      </p:cxnSp>
      <p:sp>
        <p:nvSpPr>
          <p:cNvPr id="63" name="Rectangle 60">
            <a:extLst>
              <a:ext uri="{FF2B5EF4-FFF2-40B4-BE49-F238E27FC236}">
                <a16:creationId xmlns:a16="http://schemas.microsoft.com/office/drawing/2014/main" id="{0D4DF7D6-6AD0-4892-AA06-0624D55AFF7F}"/>
              </a:ext>
            </a:extLst>
          </p:cNvPr>
          <p:cNvSpPr>
            <a:spLocks noChangeArrowheads="1"/>
          </p:cNvSpPr>
          <p:nvPr/>
        </p:nvSpPr>
        <p:spPr bwMode="auto">
          <a:xfrm>
            <a:off x="2488920" y="2937879"/>
            <a:ext cx="137878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100" dirty="0">
                <a:solidFill>
                  <a:srgbClr val="7030A0"/>
                </a:solidFill>
                <a:ea typeface="SimSun" charset="-122"/>
              </a:rPr>
              <a:t>1. </a:t>
            </a:r>
            <a:r>
              <a:rPr lang="en-US" sz="1100" dirty="0" err="1">
                <a:solidFill>
                  <a:srgbClr val="7030A0"/>
                </a:solidFill>
                <a:ea typeface="SimSun" charset="-122"/>
              </a:rPr>
              <a:t>Cx</a:t>
            </a:r>
            <a:r>
              <a:rPr lang="en-US" sz="1100" dirty="0">
                <a:solidFill>
                  <a:srgbClr val="7030A0"/>
                </a:solidFill>
                <a:ea typeface="SimSun" charset="-122"/>
              </a:rPr>
              <a:t>: P-CSCF rest </a:t>
            </a:r>
            <a:r>
              <a:rPr lang="en-US" sz="1100" dirty="0" err="1">
                <a:solidFill>
                  <a:srgbClr val="7030A0"/>
                </a:solidFill>
                <a:ea typeface="SimSun" charset="-122"/>
              </a:rPr>
              <a:t>ind</a:t>
            </a:r>
            <a:endParaRPr lang="en-US" sz="1100" dirty="0">
              <a:solidFill>
                <a:srgbClr val="7030A0"/>
              </a:solidFill>
              <a:ea typeface="SimSun" charset="-122"/>
            </a:endParaRPr>
          </a:p>
        </p:txBody>
      </p:sp>
      <p:sp>
        <p:nvSpPr>
          <p:cNvPr id="65" name="Rectangle 60">
            <a:extLst>
              <a:ext uri="{FF2B5EF4-FFF2-40B4-BE49-F238E27FC236}">
                <a16:creationId xmlns:a16="http://schemas.microsoft.com/office/drawing/2014/main" id="{85BDFA05-C177-48AF-ACC0-84BF0BA306F5}"/>
              </a:ext>
            </a:extLst>
          </p:cNvPr>
          <p:cNvSpPr>
            <a:spLocks noChangeArrowheads="1"/>
          </p:cNvSpPr>
          <p:nvPr/>
        </p:nvSpPr>
        <p:spPr bwMode="auto">
          <a:xfrm>
            <a:off x="2210823" y="4263749"/>
            <a:ext cx="1378780"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100" dirty="0">
                <a:solidFill>
                  <a:srgbClr val="7030A0"/>
                </a:solidFill>
                <a:ea typeface="SimSun" charset="-122"/>
              </a:rPr>
              <a:t>2. P-CSCF rest </a:t>
            </a:r>
            <a:r>
              <a:rPr lang="en-US" sz="1100" dirty="0" err="1">
                <a:solidFill>
                  <a:srgbClr val="7030A0"/>
                </a:solidFill>
                <a:ea typeface="SimSun" charset="-122"/>
              </a:rPr>
              <a:t>ind</a:t>
            </a:r>
            <a:endParaRPr lang="en-US" sz="1100" dirty="0">
              <a:solidFill>
                <a:srgbClr val="7030A0"/>
              </a:solidFill>
              <a:ea typeface="SimSun" charset="-122"/>
            </a:endParaRPr>
          </a:p>
        </p:txBody>
      </p:sp>
      <p:cxnSp>
        <p:nvCxnSpPr>
          <p:cNvPr id="66" name="Straight Connector 65">
            <a:extLst>
              <a:ext uri="{FF2B5EF4-FFF2-40B4-BE49-F238E27FC236}">
                <a16:creationId xmlns:a16="http://schemas.microsoft.com/office/drawing/2014/main" id="{E469717C-6D6F-4B71-83E8-B308CEEB469C}"/>
              </a:ext>
            </a:extLst>
          </p:cNvPr>
          <p:cNvCxnSpPr>
            <a:cxnSpLocks/>
            <a:endCxn id="7" idx="15"/>
          </p:cNvCxnSpPr>
          <p:nvPr/>
        </p:nvCxnSpPr>
        <p:spPr bwMode="auto">
          <a:xfrm>
            <a:off x="2547478" y="5078145"/>
            <a:ext cx="1326058" cy="630592"/>
          </a:xfrm>
          <a:prstGeom prst="line">
            <a:avLst/>
          </a:prstGeom>
          <a:solidFill>
            <a:schemeClr val="accent1"/>
          </a:solidFill>
          <a:ln w="12700" cap="flat" cmpd="sng" algn="ctr">
            <a:solidFill>
              <a:schemeClr val="tx1"/>
            </a:solidFill>
            <a:prstDash val="solid"/>
            <a:round/>
            <a:headEnd type="none" w="med" len="med"/>
            <a:tailEnd type="triangle" w="med" len="med"/>
          </a:ln>
          <a:effectLst/>
        </p:spPr>
      </p:cxnSp>
      <p:sp>
        <p:nvSpPr>
          <p:cNvPr id="68" name="Rectangle 60">
            <a:extLst>
              <a:ext uri="{FF2B5EF4-FFF2-40B4-BE49-F238E27FC236}">
                <a16:creationId xmlns:a16="http://schemas.microsoft.com/office/drawing/2014/main" id="{6322B861-E92B-4DC3-A70D-9391BB0CCF22}"/>
              </a:ext>
            </a:extLst>
          </p:cNvPr>
          <p:cNvSpPr>
            <a:spLocks noChangeArrowheads="1"/>
          </p:cNvSpPr>
          <p:nvPr/>
        </p:nvSpPr>
        <p:spPr bwMode="auto">
          <a:xfrm>
            <a:off x="3184146" y="5122710"/>
            <a:ext cx="1378780"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100" dirty="0">
                <a:solidFill>
                  <a:srgbClr val="7030A0"/>
                </a:solidFill>
                <a:ea typeface="SimSun" charset="-122"/>
              </a:rPr>
              <a:t>3. P-CSCF rest </a:t>
            </a:r>
            <a:r>
              <a:rPr lang="en-US" sz="1100" dirty="0" err="1">
                <a:solidFill>
                  <a:srgbClr val="7030A0"/>
                </a:solidFill>
                <a:ea typeface="SimSun" charset="-122"/>
              </a:rPr>
              <a:t>ind</a:t>
            </a:r>
            <a:endParaRPr lang="en-US" sz="1100" dirty="0">
              <a:solidFill>
                <a:srgbClr val="7030A0"/>
              </a:solidFill>
              <a:ea typeface="SimSun" charset="-122"/>
            </a:endParaRPr>
          </a:p>
        </p:txBody>
      </p:sp>
      <p:cxnSp>
        <p:nvCxnSpPr>
          <p:cNvPr id="69" name="Straight Connector 68">
            <a:extLst>
              <a:ext uri="{FF2B5EF4-FFF2-40B4-BE49-F238E27FC236}">
                <a16:creationId xmlns:a16="http://schemas.microsoft.com/office/drawing/2014/main" id="{AAD48A39-56F2-4FCA-9167-3D20DE71C186}"/>
              </a:ext>
            </a:extLst>
          </p:cNvPr>
          <p:cNvCxnSpPr>
            <a:cxnSpLocks/>
          </p:cNvCxnSpPr>
          <p:nvPr/>
        </p:nvCxnSpPr>
        <p:spPr bwMode="auto">
          <a:xfrm flipV="1">
            <a:off x="6796685" y="5230811"/>
            <a:ext cx="955385" cy="438199"/>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nvGrpSpPr>
          <p:cNvPr id="70" name="Group 69">
            <a:extLst>
              <a:ext uri="{FF2B5EF4-FFF2-40B4-BE49-F238E27FC236}">
                <a16:creationId xmlns:a16="http://schemas.microsoft.com/office/drawing/2014/main" id="{DEC4044E-7B78-434F-8CE8-822529A1DECE}"/>
              </a:ext>
            </a:extLst>
          </p:cNvPr>
          <p:cNvGrpSpPr/>
          <p:nvPr/>
        </p:nvGrpSpPr>
        <p:grpSpPr>
          <a:xfrm>
            <a:off x="9660577" y="5434904"/>
            <a:ext cx="598157" cy="729809"/>
            <a:chOff x="6504317" y="5096395"/>
            <a:chExt cx="493833" cy="625929"/>
          </a:xfrm>
        </p:grpSpPr>
        <p:sp>
          <p:nvSpPr>
            <p:cNvPr id="71" name="Text Box 240">
              <a:extLst>
                <a:ext uri="{FF2B5EF4-FFF2-40B4-BE49-F238E27FC236}">
                  <a16:creationId xmlns:a16="http://schemas.microsoft.com/office/drawing/2014/main" id="{0A17E4CE-1CAB-42F6-A8FD-611AB627B0B2}"/>
                </a:ext>
              </a:extLst>
            </p:cNvPr>
            <p:cNvSpPr txBox="1">
              <a:spLocks noChangeAspect="1" noChangeArrowheads="1"/>
            </p:cNvSpPr>
            <p:nvPr/>
          </p:nvSpPr>
          <p:spPr bwMode="auto">
            <a:xfrm>
              <a:off x="6528804" y="5478705"/>
              <a:ext cx="444857" cy="229456"/>
            </a:xfrm>
            <a:prstGeom prst="rect">
              <a:avLst/>
            </a:prstGeom>
            <a:noFill/>
            <a:ln>
              <a:noFill/>
            </a:ln>
            <a:extLst/>
          </p:spPr>
          <p:txBody>
            <a:bodyPr lIns="0" tIns="0" rIns="0" bIns="0" anchor="ctr"/>
            <a:lstStyle>
              <a:lvl1pPr eaLnBrk="0" hangingPunct="0">
                <a:defRPr sz="2000">
                  <a:solidFill>
                    <a:schemeClr val="tx1"/>
                  </a:solidFill>
                  <a:latin typeface="Arial" charset="0"/>
                  <a:ea typeface="MS PGothic" charset="-128"/>
                </a:defRPr>
              </a:lvl1pPr>
              <a:lvl2pPr marL="742950" indent="-285750" eaLnBrk="0" hangingPunct="0">
                <a:defRPr sz="2000">
                  <a:solidFill>
                    <a:schemeClr val="tx1"/>
                  </a:solidFill>
                  <a:latin typeface="Arial" charset="0"/>
                  <a:ea typeface="MS PGothic" charset="-128"/>
                </a:defRPr>
              </a:lvl2pPr>
              <a:lvl3pPr marL="1143000" indent="-228600" eaLnBrk="0" hangingPunct="0">
                <a:defRPr sz="2000">
                  <a:solidFill>
                    <a:schemeClr val="tx1"/>
                  </a:solidFill>
                  <a:latin typeface="Arial" charset="0"/>
                  <a:ea typeface="MS PGothic" charset="-128"/>
                </a:defRPr>
              </a:lvl3pPr>
              <a:lvl4pPr marL="1600200" indent="-228600" eaLnBrk="0" hangingPunct="0">
                <a:defRPr sz="2000">
                  <a:solidFill>
                    <a:schemeClr val="tx1"/>
                  </a:solidFill>
                  <a:latin typeface="Arial" charset="0"/>
                  <a:ea typeface="MS PGothic" charset="-128"/>
                </a:defRPr>
              </a:lvl4pPr>
              <a:lvl5pPr marL="2057400" indent="-228600" eaLnBrk="0" hangingPunct="0">
                <a:defRPr sz="2000">
                  <a:solidFill>
                    <a:schemeClr val="tx1"/>
                  </a:solidFill>
                  <a:latin typeface="Arial" charset="0"/>
                  <a:ea typeface="MS PGothic" charset="-128"/>
                </a:defRPr>
              </a:lvl5pPr>
              <a:lvl6pPr marL="2514600" indent="-228600" eaLnBrk="0" fontAlgn="base" hangingPunct="0">
                <a:spcBef>
                  <a:spcPct val="0"/>
                </a:spcBef>
                <a:spcAft>
                  <a:spcPct val="0"/>
                </a:spcAft>
                <a:defRPr sz="2000">
                  <a:solidFill>
                    <a:schemeClr val="tx1"/>
                  </a:solidFill>
                  <a:latin typeface="Arial" charset="0"/>
                  <a:ea typeface="MS PGothic" charset="-128"/>
                </a:defRPr>
              </a:lvl6pPr>
              <a:lvl7pPr marL="2971800" indent="-228600" eaLnBrk="0" fontAlgn="base" hangingPunct="0">
                <a:spcBef>
                  <a:spcPct val="0"/>
                </a:spcBef>
                <a:spcAft>
                  <a:spcPct val="0"/>
                </a:spcAft>
                <a:defRPr sz="2000">
                  <a:solidFill>
                    <a:schemeClr val="tx1"/>
                  </a:solidFill>
                  <a:latin typeface="Arial" charset="0"/>
                  <a:ea typeface="MS PGothic" charset="-128"/>
                </a:defRPr>
              </a:lvl7pPr>
              <a:lvl8pPr marL="3429000" indent="-228600" eaLnBrk="0" fontAlgn="base" hangingPunct="0">
                <a:spcBef>
                  <a:spcPct val="0"/>
                </a:spcBef>
                <a:spcAft>
                  <a:spcPct val="0"/>
                </a:spcAft>
                <a:defRPr sz="2000">
                  <a:solidFill>
                    <a:schemeClr val="tx1"/>
                  </a:solidFill>
                  <a:latin typeface="Arial" charset="0"/>
                  <a:ea typeface="MS PGothic" charset="-128"/>
                </a:defRPr>
              </a:lvl8pPr>
              <a:lvl9pPr marL="3886200" indent="-228600" eaLnBrk="0" fontAlgn="base" hangingPunct="0">
                <a:spcBef>
                  <a:spcPct val="0"/>
                </a:spcBef>
                <a:spcAft>
                  <a:spcPct val="0"/>
                </a:spcAft>
                <a:defRPr sz="2000">
                  <a:solidFill>
                    <a:schemeClr val="tx1"/>
                  </a:solidFill>
                  <a:latin typeface="Arial" charset="0"/>
                  <a:ea typeface="MS PGothic" charset="-128"/>
                </a:defRPr>
              </a:lvl9pPr>
            </a:lstStyle>
            <a:p>
              <a:pPr algn="ctr" eaLnBrk="1" hangingPunct="1">
                <a:lnSpc>
                  <a:spcPct val="80000"/>
                </a:lnSpc>
              </a:pPr>
              <a:r>
                <a:rPr lang="en-US" sz="1200" dirty="0">
                  <a:solidFill>
                    <a:schemeClr val="accent5"/>
                  </a:solidFill>
                  <a:ea typeface="MS PGothic" pitchFamily="34" charset="-128"/>
                </a:rPr>
                <a:t>PGW-C</a:t>
              </a:r>
              <a:r>
                <a:rPr lang="en-US" sz="1200" dirty="0">
                  <a:ea typeface="MS PGothic" pitchFamily="34" charset="-128"/>
                </a:rPr>
                <a:t>+SMF</a:t>
              </a:r>
              <a:endParaRPr lang="sv-SE" sz="1200" dirty="0">
                <a:ea typeface="MS PGothic" pitchFamily="34" charset="-128"/>
              </a:endParaRPr>
            </a:p>
          </p:txBody>
        </p:sp>
        <p:sp>
          <p:nvSpPr>
            <p:cNvPr id="72" name="Freeform 11">
              <a:extLst>
                <a:ext uri="{FF2B5EF4-FFF2-40B4-BE49-F238E27FC236}">
                  <a16:creationId xmlns:a16="http://schemas.microsoft.com/office/drawing/2014/main" id="{F9C9003A-7D30-4D29-84C8-80DF9B69A44B}"/>
                </a:ext>
              </a:extLst>
            </p:cNvPr>
            <p:cNvSpPr>
              <a:spLocks noChangeAspect="1" noEditPoints="1"/>
            </p:cNvSpPr>
            <p:nvPr/>
          </p:nvSpPr>
          <p:spPr bwMode="auto">
            <a:xfrm>
              <a:off x="6504317" y="5096395"/>
              <a:ext cx="493833" cy="625929"/>
            </a:xfrm>
            <a:custGeom>
              <a:avLst/>
              <a:gdLst>
                <a:gd name="T0" fmla="*/ 236 w 410"/>
                <a:gd name="T1" fmla="*/ 93 h 589"/>
                <a:gd name="T2" fmla="*/ 233 w 410"/>
                <a:gd name="T3" fmla="*/ 95 h 589"/>
                <a:gd name="T4" fmla="*/ 233 w 410"/>
                <a:gd name="T5" fmla="*/ 221 h 589"/>
                <a:gd name="T6" fmla="*/ 218 w 410"/>
                <a:gd name="T7" fmla="*/ 231 h 589"/>
                <a:gd name="T8" fmla="*/ 24 w 410"/>
                <a:gd name="T9" fmla="*/ 231 h 589"/>
                <a:gd name="T10" fmla="*/ 10 w 410"/>
                <a:gd name="T11" fmla="*/ 221 h 589"/>
                <a:gd name="T12" fmla="*/ 10 w 410"/>
                <a:gd name="T13" fmla="*/ 83 h 589"/>
                <a:gd name="T14" fmla="*/ 120 w 410"/>
                <a:gd name="T15" fmla="*/ 7 h 589"/>
                <a:gd name="T16" fmla="*/ 233 w 410"/>
                <a:gd name="T17" fmla="*/ 83 h 589"/>
                <a:gd name="T18" fmla="*/ 236 w 410"/>
                <a:gd name="T19" fmla="*/ 87 h 589"/>
                <a:gd name="T20" fmla="*/ 242 w 410"/>
                <a:gd name="T21" fmla="*/ 83 h 589"/>
                <a:gd name="T22" fmla="*/ 242 w 410"/>
                <a:gd name="T23" fmla="*/ 83 h 589"/>
                <a:gd name="T24" fmla="*/ 120 w 410"/>
                <a:gd name="T25" fmla="*/ 0 h 589"/>
                <a:gd name="T26" fmla="*/ 0 w 410"/>
                <a:gd name="T27" fmla="*/ 83 h 589"/>
                <a:gd name="T28" fmla="*/ 0 w 410"/>
                <a:gd name="T29" fmla="*/ 83 h 589"/>
                <a:gd name="T30" fmla="*/ 4 w 410"/>
                <a:gd name="T31" fmla="*/ 221 h 589"/>
                <a:gd name="T32" fmla="*/ 24 w 410"/>
                <a:gd name="T33" fmla="*/ 239 h 589"/>
                <a:gd name="T34" fmla="*/ 218 w 410"/>
                <a:gd name="T35" fmla="*/ 239 h 589"/>
                <a:gd name="T36" fmla="*/ 242 w 410"/>
                <a:gd name="T37" fmla="*/ 221 h 589"/>
                <a:gd name="T38" fmla="*/ 242 w 410"/>
                <a:gd name="T39" fmla="*/ 95 h 589"/>
                <a:gd name="T40" fmla="*/ 236 w 410"/>
                <a:gd name="T41" fmla="*/ 93 h 589"/>
                <a:gd name="T42" fmla="*/ 120 w 410"/>
                <a:gd name="T43" fmla="*/ 22 h 589"/>
                <a:gd name="T44" fmla="*/ 117 w 410"/>
                <a:gd name="T45" fmla="*/ 23 h 589"/>
                <a:gd name="T46" fmla="*/ 45 w 410"/>
                <a:gd name="T47" fmla="*/ 118 h 589"/>
                <a:gd name="T48" fmla="*/ 45 w 410"/>
                <a:gd name="T49" fmla="*/ 121 h 589"/>
                <a:gd name="T50" fmla="*/ 50 w 410"/>
                <a:gd name="T51" fmla="*/ 123 h 589"/>
                <a:gd name="T52" fmla="*/ 192 w 410"/>
                <a:gd name="T53" fmla="*/ 123 h 589"/>
                <a:gd name="T54" fmla="*/ 197 w 410"/>
                <a:gd name="T55" fmla="*/ 121 h 589"/>
                <a:gd name="T56" fmla="*/ 197 w 410"/>
                <a:gd name="T57" fmla="*/ 118 h 589"/>
                <a:gd name="T58" fmla="*/ 125 w 410"/>
                <a:gd name="T59" fmla="*/ 23 h 589"/>
                <a:gd name="T60" fmla="*/ 120 w 410"/>
                <a:gd name="T61" fmla="*/ 22 h 589"/>
                <a:gd name="T62" fmla="*/ 57 w 410"/>
                <a:gd name="T63" fmla="*/ 116 h 589"/>
                <a:gd name="T64" fmla="*/ 120 w 410"/>
                <a:gd name="T65" fmla="*/ 33 h 589"/>
                <a:gd name="T66" fmla="*/ 185 w 410"/>
                <a:gd name="T67" fmla="*/ 116 h 589"/>
                <a:gd name="T68" fmla="*/ 57 w 410"/>
                <a:gd name="T69" fmla="*/ 116 h 5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10"/>
                <a:gd name="T106" fmla="*/ 0 h 589"/>
                <a:gd name="T107" fmla="*/ 410 w 410"/>
                <a:gd name="T108" fmla="*/ 589 h 5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10" h="589">
                  <a:moveTo>
                    <a:pt x="402" y="229"/>
                  </a:moveTo>
                  <a:cubicBezTo>
                    <a:pt x="397" y="229"/>
                    <a:pt x="394" y="233"/>
                    <a:pt x="394" y="237"/>
                  </a:cubicBezTo>
                  <a:cubicBezTo>
                    <a:pt x="394" y="549"/>
                    <a:pt x="394" y="549"/>
                    <a:pt x="394" y="549"/>
                  </a:cubicBezTo>
                  <a:cubicBezTo>
                    <a:pt x="394" y="563"/>
                    <a:pt x="383" y="573"/>
                    <a:pt x="370" y="573"/>
                  </a:cubicBezTo>
                  <a:cubicBezTo>
                    <a:pt x="41" y="573"/>
                    <a:pt x="41" y="573"/>
                    <a:pt x="41" y="573"/>
                  </a:cubicBezTo>
                  <a:cubicBezTo>
                    <a:pt x="27" y="573"/>
                    <a:pt x="17" y="563"/>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0" y="205"/>
                    <a:pt x="0" y="205"/>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205" y="53"/>
                  </a:moveTo>
                  <a:cubicBezTo>
                    <a:pt x="202" y="53"/>
                    <a:pt x="199" y="55"/>
                    <a:pt x="198" y="58"/>
                  </a:cubicBezTo>
                  <a:cubicBezTo>
                    <a:pt x="76" y="291"/>
                    <a:pt x="76" y="291"/>
                    <a:pt x="76" y="291"/>
                  </a:cubicBezTo>
                  <a:cubicBezTo>
                    <a:pt x="75" y="294"/>
                    <a:pt x="75" y="297"/>
                    <a:pt x="77" y="299"/>
                  </a:cubicBezTo>
                  <a:cubicBezTo>
                    <a:pt x="78" y="301"/>
                    <a:pt x="81" y="303"/>
                    <a:pt x="83" y="303"/>
                  </a:cubicBezTo>
                  <a:cubicBezTo>
                    <a:pt x="327" y="303"/>
                    <a:pt x="327" y="303"/>
                    <a:pt x="327" y="303"/>
                  </a:cubicBezTo>
                  <a:cubicBezTo>
                    <a:pt x="330" y="303"/>
                    <a:pt x="332" y="301"/>
                    <a:pt x="334" y="299"/>
                  </a:cubicBezTo>
                  <a:cubicBezTo>
                    <a:pt x="335" y="297"/>
                    <a:pt x="335" y="294"/>
                    <a:pt x="334" y="291"/>
                  </a:cubicBezTo>
                  <a:cubicBezTo>
                    <a:pt x="212" y="58"/>
                    <a:pt x="212" y="58"/>
                    <a:pt x="212" y="58"/>
                  </a:cubicBezTo>
                  <a:cubicBezTo>
                    <a:pt x="211" y="55"/>
                    <a:pt x="208" y="53"/>
                    <a:pt x="205" y="53"/>
                  </a:cubicBezTo>
                  <a:moveTo>
                    <a:pt x="96" y="287"/>
                  </a:moveTo>
                  <a:cubicBezTo>
                    <a:pt x="205" y="79"/>
                    <a:pt x="205" y="79"/>
                    <a:pt x="205" y="79"/>
                  </a:cubicBezTo>
                  <a:cubicBezTo>
                    <a:pt x="314" y="287"/>
                    <a:pt x="314" y="287"/>
                    <a:pt x="314" y="287"/>
                  </a:cubicBezTo>
                  <a:lnTo>
                    <a:pt x="96" y="287"/>
                  </a:lnTo>
                  <a:close/>
                </a:path>
              </a:pathLst>
            </a:custGeom>
            <a:solidFill>
              <a:schemeClr val="accent5"/>
            </a:solidFill>
            <a:ln>
              <a:noFill/>
            </a:ln>
            <a:extLst/>
          </p:spPr>
          <p:txBody>
            <a:bodyPr tIns="1080000" anchor="ctr"/>
            <a:lstStyle/>
            <a:p>
              <a:endParaRPr lang="en-US" sz="1200">
                <a:solidFill>
                  <a:schemeClr val="tx2"/>
                </a:solidFill>
              </a:endParaRPr>
            </a:p>
          </p:txBody>
        </p:sp>
      </p:grpSp>
      <p:grpSp>
        <p:nvGrpSpPr>
          <p:cNvPr id="73" name="Group 72">
            <a:extLst>
              <a:ext uri="{FF2B5EF4-FFF2-40B4-BE49-F238E27FC236}">
                <a16:creationId xmlns:a16="http://schemas.microsoft.com/office/drawing/2014/main" id="{23BBD980-1C2E-4381-ACC4-3B49B728AD6C}"/>
              </a:ext>
            </a:extLst>
          </p:cNvPr>
          <p:cNvGrpSpPr/>
          <p:nvPr/>
        </p:nvGrpSpPr>
        <p:grpSpPr>
          <a:xfrm>
            <a:off x="9652214" y="3486525"/>
            <a:ext cx="664977" cy="571955"/>
            <a:chOff x="7635747" y="4555520"/>
            <a:chExt cx="408190" cy="473247"/>
          </a:xfrm>
        </p:grpSpPr>
        <p:sp>
          <p:nvSpPr>
            <p:cNvPr id="74" name="Freeform 13">
              <a:extLst>
                <a:ext uri="{FF2B5EF4-FFF2-40B4-BE49-F238E27FC236}">
                  <a16:creationId xmlns:a16="http://schemas.microsoft.com/office/drawing/2014/main" id="{30118E11-865C-4378-AC9B-FB683C212E2A}"/>
                </a:ext>
              </a:extLst>
            </p:cNvPr>
            <p:cNvSpPr>
              <a:spLocks noChangeAspect="1" noEditPoints="1"/>
            </p:cNvSpPr>
            <p:nvPr/>
          </p:nvSpPr>
          <p:spPr bwMode="auto">
            <a:xfrm>
              <a:off x="7635747" y="4555520"/>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chemeClr val="accent5"/>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75" name="Text Box 45">
              <a:extLst>
                <a:ext uri="{FF2B5EF4-FFF2-40B4-BE49-F238E27FC236}">
                  <a16:creationId xmlns:a16="http://schemas.microsoft.com/office/drawing/2014/main" id="{8B64A8BA-1FCE-4A51-A4DD-ABC1202DE579}"/>
                </a:ext>
              </a:extLst>
            </p:cNvPr>
            <p:cNvSpPr txBox="1">
              <a:spLocks noChangeAspect="1" noChangeArrowheads="1"/>
            </p:cNvSpPr>
            <p:nvPr/>
          </p:nvSpPr>
          <p:spPr bwMode="auto">
            <a:xfrm>
              <a:off x="7667439" y="4876290"/>
              <a:ext cx="344806" cy="122237"/>
            </a:xfrm>
            <a:prstGeom prst="rect">
              <a:avLst/>
            </a:prstGeom>
            <a:noFill/>
            <a:ln>
              <a:noFill/>
            </a:ln>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200" dirty="0">
                  <a:solidFill>
                    <a:schemeClr val="accent5"/>
                  </a:solidFill>
                </a:rPr>
                <a:t>UDM</a:t>
              </a:r>
            </a:p>
          </p:txBody>
        </p:sp>
      </p:grpSp>
      <p:grpSp>
        <p:nvGrpSpPr>
          <p:cNvPr id="76" name="Group 75">
            <a:extLst>
              <a:ext uri="{FF2B5EF4-FFF2-40B4-BE49-F238E27FC236}">
                <a16:creationId xmlns:a16="http://schemas.microsoft.com/office/drawing/2014/main" id="{22FCCD9D-366F-4930-8619-B8BA09EDAD17}"/>
              </a:ext>
            </a:extLst>
          </p:cNvPr>
          <p:cNvGrpSpPr/>
          <p:nvPr/>
        </p:nvGrpSpPr>
        <p:grpSpPr>
          <a:xfrm>
            <a:off x="7741336" y="3438823"/>
            <a:ext cx="680167" cy="1917069"/>
            <a:chOff x="5034498" y="3533442"/>
            <a:chExt cx="439882" cy="1400219"/>
          </a:xfrm>
        </p:grpSpPr>
        <p:grpSp>
          <p:nvGrpSpPr>
            <p:cNvPr id="77" name="Group 76">
              <a:extLst>
                <a:ext uri="{FF2B5EF4-FFF2-40B4-BE49-F238E27FC236}">
                  <a16:creationId xmlns:a16="http://schemas.microsoft.com/office/drawing/2014/main" id="{0066108B-0CEF-4381-B554-126A54E8B9AC}"/>
                </a:ext>
              </a:extLst>
            </p:cNvPr>
            <p:cNvGrpSpPr/>
            <p:nvPr/>
          </p:nvGrpSpPr>
          <p:grpSpPr>
            <a:xfrm>
              <a:off x="5034498" y="4460414"/>
              <a:ext cx="408190" cy="473247"/>
              <a:chOff x="4830403" y="5117914"/>
              <a:chExt cx="408190" cy="473247"/>
            </a:xfrm>
          </p:grpSpPr>
          <p:sp>
            <p:nvSpPr>
              <p:cNvPr id="81" name="Freeform 12">
                <a:extLst>
                  <a:ext uri="{FF2B5EF4-FFF2-40B4-BE49-F238E27FC236}">
                    <a16:creationId xmlns:a16="http://schemas.microsoft.com/office/drawing/2014/main" id="{8D31E80B-FC78-4879-ABE5-91658D7DB97A}"/>
                  </a:ext>
                </a:extLst>
              </p:cNvPr>
              <p:cNvSpPr>
                <a:spLocks noChangeAspect="1"/>
              </p:cNvSpPr>
              <p:nvPr/>
            </p:nvSpPr>
            <p:spPr bwMode="auto">
              <a:xfrm>
                <a:off x="4838432" y="5124473"/>
                <a:ext cx="392133" cy="460318"/>
              </a:xfrm>
              <a:custGeom>
                <a:avLst/>
                <a:gdLst>
                  <a:gd name="T0" fmla="*/ 393 w 393"/>
                  <a:gd name="T1" fmla="*/ 83 h 573"/>
                  <a:gd name="T2" fmla="*/ 393 w 393"/>
                  <a:gd name="T3" fmla="*/ 541 h 573"/>
                  <a:gd name="T4" fmla="*/ 361 w 393"/>
                  <a:gd name="T5" fmla="*/ 573 h 573"/>
                  <a:gd name="T6" fmla="*/ 32 w 393"/>
                  <a:gd name="T7" fmla="*/ 573 h 573"/>
                  <a:gd name="T8" fmla="*/ 0 w 393"/>
                  <a:gd name="T9" fmla="*/ 541 h 573"/>
                  <a:gd name="T10" fmla="*/ 0 w 393"/>
                  <a:gd name="T11" fmla="*/ 32 h 573"/>
                  <a:gd name="T12" fmla="*/ 32 w 393"/>
                  <a:gd name="T13" fmla="*/ 0 h 573"/>
                  <a:gd name="T14" fmla="*/ 361 w 393"/>
                  <a:gd name="T15" fmla="*/ 0 h 573"/>
                  <a:gd name="T16" fmla="*/ 393 w 393"/>
                  <a:gd name="T17" fmla="*/ 32 h 573"/>
                  <a:gd name="T18" fmla="*/ 393 w 393"/>
                  <a:gd name="T19" fmla="*/ 51 h 5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3"/>
                  <a:gd name="T31" fmla="*/ 0 h 573"/>
                  <a:gd name="T32" fmla="*/ 393 w 393"/>
                  <a:gd name="T33" fmla="*/ 573 h 5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3" h="573">
                    <a:moveTo>
                      <a:pt x="393" y="83"/>
                    </a:moveTo>
                    <a:cubicBezTo>
                      <a:pt x="393" y="541"/>
                      <a:pt x="393" y="541"/>
                      <a:pt x="393" y="541"/>
                    </a:cubicBezTo>
                    <a:cubicBezTo>
                      <a:pt x="393" y="559"/>
                      <a:pt x="379" y="573"/>
                      <a:pt x="361" y="573"/>
                    </a:cubicBezTo>
                    <a:cubicBezTo>
                      <a:pt x="32" y="573"/>
                      <a:pt x="32" y="573"/>
                      <a:pt x="32" y="573"/>
                    </a:cubicBezTo>
                    <a:cubicBezTo>
                      <a:pt x="14" y="573"/>
                      <a:pt x="0" y="559"/>
                      <a:pt x="0" y="541"/>
                    </a:cubicBezTo>
                    <a:cubicBezTo>
                      <a:pt x="0" y="32"/>
                      <a:pt x="0" y="32"/>
                      <a:pt x="0" y="32"/>
                    </a:cubicBezTo>
                    <a:cubicBezTo>
                      <a:pt x="0" y="14"/>
                      <a:pt x="14" y="0"/>
                      <a:pt x="32" y="0"/>
                    </a:cubicBezTo>
                    <a:cubicBezTo>
                      <a:pt x="361" y="0"/>
                      <a:pt x="361" y="0"/>
                      <a:pt x="361" y="0"/>
                    </a:cubicBezTo>
                    <a:cubicBezTo>
                      <a:pt x="379" y="0"/>
                      <a:pt x="393" y="14"/>
                      <a:pt x="393" y="32"/>
                    </a:cubicBezTo>
                    <a:cubicBezTo>
                      <a:pt x="393" y="51"/>
                      <a:pt x="393" y="51"/>
                      <a:pt x="393" y="5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82" name="Freeform 13">
                <a:extLst>
                  <a:ext uri="{FF2B5EF4-FFF2-40B4-BE49-F238E27FC236}">
                    <a16:creationId xmlns:a16="http://schemas.microsoft.com/office/drawing/2014/main" id="{E7DBC5BC-D942-4CDC-A962-3D13A72D1947}"/>
                  </a:ext>
                </a:extLst>
              </p:cNvPr>
              <p:cNvSpPr>
                <a:spLocks noChangeAspect="1" noEditPoints="1"/>
              </p:cNvSpPr>
              <p:nvPr/>
            </p:nvSpPr>
            <p:spPr bwMode="auto">
              <a:xfrm>
                <a:off x="4830403" y="5117914"/>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chemeClr val="accent1"/>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83" name="Text Box 45">
                <a:extLst>
                  <a:ext uri="{FF2B5EF4-FFF2-40B4-BE49-F238E27FC236}">
                    <a16:creationId xmlns:a16="http://schemas.microsoft.com/office/drawing/2014/main" id="{D4CF21FA-4ED4-4FC1-8042-1C705F98DBF3}"/>
                  </a:ext>
                </a:extLst>
              </p:cNvPr>
              <p:cNvSpPr txBox="1">
                <a:spLocks noChangeAspect="1" noChangeArrowheads="1"/>
              </p:cNvSpPr>
              <p:nvPr/>
            </p:nvSpPr>
            <p:spPr bwMode="auto">
              <a:xfrm>
                <a:off x="4862095" y="5445850"/>
                <a:ext cx="344806" cy="1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200" dirty="0">
                    <a:solidFill>
                      <a:schemeClr val="accent1"/>
                    </a:solidFill>
                  </a:rPr>
                  <a:t>AAA</a:t>
                </a:r>
              </a:p>
            </p:txBody>
          </p:sp>
        </p:grpSp>
        <p:grpSp>
          <p:nvGrpSpPr>
            <p:cNvPr id="78" name="Group 77">
              <a:extLst>
                <a:ext uri="{FF2B5EF4-FFF2-40B4-BE49-F238E27FC236}">
                  <a16:creationId xmlns:a16="http://schemas.microsoft.com/office/drawing/2014/main" id="{75230FF4-B0ED-4A50-9672-A75A03683DD5}"/>
                </a:ext>
              </a:extLst>
            </p:cNvPr>
            <p:cNvGrpSpPr/>
            <p:nvPr/>
          </p:nvGrpSpPr>
          <p:grpSpPr>
            <a:xfrm>
              <a:off x="5066190" y="3533442"/>
              <a:ext cx="408190" cy="473247"/>
              <a:chOff x="5576127" y="4563707"/>
              <a:chExt cx="408190" cy="473247"/>
            </a:xfrm>
          </p:grpSpPr>
          <p:sp>
            <p:nvSpPr>
              <p:cNvPr id="79" name="Freeform 13">
                <a:extLst>
                  <a:ext uri="{FF2B5EF4-FFF2-40B4-BE49-F238E27FC236}">
                    <a16:creationId xmlns:a16="http://schemas.microsoft.com/office/drawing/2014/main" id="{A3FBBB07-68C9-4B52-B7ED-35591ADB2F58}"/>
                  </a:ext>
                </a:extLst>
              </p:cNvPr>
              <p:cNvSpPr>
                <a:spLocks noChangeAspect="1" noEditPoints="1"/>
              </p:cNvSpPr>
              <p:nvPr/>
            </p:nvSpPr>
            <p:spPr bwMode="auto">
              <a:xfrm>
                <a:off x="5576127" y="4563707"/>
                <a:ext cx="408190" cy="473247"/>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chemeClr val="accent1"/>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80" name="Text Box 45">
                <a:extLst>
                  <a:ext uri="{FF2B5EF4-FFF2-40B4-BE49-F238E27FC236}">
                    <a16:creationId xmlns:a16="http://schemas.microsoft.com/office/drawing/2014/main" id="{C781D601-87A7-46D1-94DE-B0FD61ABF6B8}"/>
                  </a:ext>
                </a:extLst>
              </p:cNvPr>
              <p:cNvSpPr txBox="1">
                <a:spLocks noChangeAspect="1" noChangeArrowheads="1"/>
              </p:cNvSpPr>
              <p:nvPr/>
            </p:nvSpPr>
            <p:spPr bwMode="auto">
              <a:xfrm>
                <a:off x="5607819" y="4891643"/>
                <a:ext cx="344806" cy="1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200" dirty="0">
                    <a:solidFill>
                      <a:schemeClr val="accent1"/>
                    </a:solidFill>
                  </a:rPr>
                  <a:t>HSS</a:t>
                </a:r>
              </a:p>
            </p:txBody>
          </p:sp>
        </p:grpSp>
      </p:grpSp>
      <p:grpSp>
        <p:nvGrpSpPr>
          <p:cNvPr id="84" name="Group 83">
            <a:extLst>
              <a:ext uri="{FF2B5EF4-FFF2-40B4-BE49-F238E27FC236}">
                <a16:creationId xmlns:a16="http://schemas.microsoft.com/office/drawing/2014/main" id="{A445E32C-F6C4-4215-8258-0295FAE3E7EB}"/>
              </a:ext>
            </a:extLst>
          </p:cNvPr>
          <p:cNvGrpSpPr/>
          <p:nvPr/>
        </p:nvGrpSpPr>
        <p:grpSpPr>
          <a:xfrm>
            <a:off x="6198528" y="5270172"/>
            <a:ext cx="598157" cy="787530"/>
            <a:chOff x="2351794" y="4916983"/>
            <a:chExt cx="501650" cy="637947"/>
          </a:xfrm>
        </p:grpSpPr>
        <p:sp>
          <p:nvSpPr>
            <p:cNvPr id="85" name="Freeform 110">
              <a:extLst>
                <a:ext uri="{FF2B5EF4-FFF2-40B4-BE49-F238E27FC236}">
                  <a16:creationId xmlns:a16="http://schemas.microsoft.com/office/drawing/2014/main" id="{7F983318-B748-4A7B-BC5B-6ED8056E55EB}"/>
                </a:ext>
              </a:extLst>
            </p:cNvPr>
            <p:cNvSpPr>
              <a:spLocks noChangeAspect="1" noEditPoints="1"/>
            </p:cNvSpPr>
            <p:nvPr/>
          </p:nvSpPr>
          <p:spPr bwMode="auto">
            <a:xfrm>
              <a:off x="2351794" y="4916983"/>
              <a:ext cx="501650" cy="637947"/>
            </a:xfrm>
            <a:custGeom>
              <a:avLst/>
              <a:gdLst>
                <a:gd name="T0" fmla="*/ 2282 w 409"/>
                <a:gd name="T1" fmla="*/ 222 h 589"/>
                <a:gd name="T2" fmla="*/ 0 w 409"/>
                <a:gd name="T3" fmla="*/ 222 h 589"/>
                <a:gd name="T4" fmla="*/ 2060 w 409"/>
                <a:gd name="T5" fmla="*/ 3285 h 589"/>
                <a:gd name="T6" fmla="*/ 2237 w 409"/>
                <a:gd name="T7" fmla="*/ 463 h 589"/>
                <a:gd name="T8" fmla="*/ 2060 w 409"/>
                <a:gd name="T9" fmla="*/ 3195 h 589"/>
                <a:gd name="T10" fmla="*/ 90 w 409"/>
                <a:gd name="T11" fmla="*/ 222 h 589"/>
                <a:gd name="T12" fmla="*/ 2192 w 409"/>
                <a:gd name="T13" fmla="*/ 222 h 589"/>
                <a:gd name="T14" fmla="*/ 827 w 409"/>
                <a:gd name="T15" fmla="*/ 954 h 589"/>
                <a:gd name="T16" fmla="*/ 1500 w 409"/>
                <a:gd name="T17" fmla="*/ 893 h 589"/>
                <a:gd name="T18" fmla="*/ 1105 w 409"/>
                <a:gd name="T19" fmla="*/ 257 h 589"/>
                <a:gd name="T20" fmla="*/ 827 w 409"/>
                <a:gd name="T21" fmla="*/ 954 h 589"/>
                <a:gd name="T22" fmla="*/ 898 w 409"/>
                <a:gd name="T23" fmla="*/ 864 h 589"/>
                <a:gd name="T24" fmla="*/ 1757 w 409"/>
                <a:gd name="T25" fmla="*/ 1868 h 589"/>
                <a:gd name="T26" fmla="*/ 1963 w 409"/>
                <a:gd name="T27" fmla="*/ 1679 h 589"/>
                <a:gd name="T28" fmla="*/ 1970 w 409"/>
                <a:gd name="T29" fmla="*/ 1667 h 589"/>
                <a:gd name="T30" fmla="*/ 1975 w 409"/>
                <a:gd name="T31" fmla="*/ 1651 h 589"/>
                <a:gd name="T32" fmla="*/ 1975 w 409"/>
                <a:gd name="T33" fmla="*/ 1639 h 589"/>
                <a:gd name="T34" fmla="*/ 1970 w 409"/>
                <a:gd name="T35" fmla="*/ 1630 h 589"/>
                <a:gd name="T36" fmla="*/ 1786 w 409"/>
                <a:gd name="T37" fmla="*/ 1445 h 589"/>
                <a:gd name="T38" fmla="*/ 1823 w 409"/>
                <a:gd name="T39" fmla="*/ 1606 h 589"/>
                <a:gd name="T40" fmla="*/ 827 w 409"/>
                <a:gd name="T41" fmla="*/ 1696 h 589"/>
                <a:gd name="T42" fmla="*/ 1724 w 409"/>
                <a:gd name="T43" fmla="*/ 1856 h 589"/>
                <a:gd name="T44" fmla="*/ 1975 w 409"/>
                <a:gd name="T45" fmla="*/ 1148 h 589"/>
                <a:gd name="T46" fmla="*/ 1970 w 409"/>
                <a:gd name="T47" fmla="*/ 1138 h 589"/>
                <a:gd name="T48" fmla="*/ 1724 w 409"/>
                <a:gd name="T49" fmla="*/ 959 h 589"/>
                <a:gd name="T50" fmla="*/ 827 w 409"/>
                <a:gd name="T51" fmla="*/ 1122 h 589"/>
                <a:gd name="T52" fmla="*/ 1823 w 409"/>
                <a:gd name="T53" fmla="*/ 1209 h 589"/>
                <a:gd name="T54" fmla="*/ 1724 w 409"/>
                <a:gd name="T55" fmla="*/ 1367 h 589"/>
                <a:gd name="T56" fmla="*/ 1963 w 409"/>
                <a:gd name="T57" fmla="*/ 1193 h 589"/>
                <a:gd name="T58" fmla="*/ 1970 w 409"/>
                <a:gd name="T59" fmla="*/ 1183 h 589"/>
                <a:gd name="T60" fmla="*/ 1975 w 409"/>
                <a:gd name="T61" fmla="*/ 1167 h 589"/>
                <a:gd name="T62" fmla="*/ 1507 w 409"/>
                <a:gd name="T63" fmla="*/ 1896 h 589"/>
                <a:gd name="T64" fmla="*/ 557 w 409"/>
                <a:gd name="T65" fmla="*/ 1752 h 589"/>
                <a:gd name="T66" fmla="*/ 324 w 409"/>
                <a:gd name="T67" fmla="*/ 1863 h 589"/>
                <a:gd name="T68" fmla="*/ 312 w 409"/>
                <a:gd name="T69" fmla="*/ 1880 h 589"/>
                <a:gd name="T70" fmla="*/ 312 w 409"/>
                <a:gd name="T71" fmla="*/ 1892 h 589"/>
                <a:gd name="T72" fmla="*/ 312 w 409"/>
                <a:gd name="T73" fmla="*/ 1901 h 589"/>
                <a:gd name="T74" fmla="*/ 319 w 409"/>
                <a:gd name="T75" fmla="*/ 1913 h 589"/>
                <a:gd name="T76" fmla="*/ 324 w 409"/>
                <a:gd name="T77" fmla="*/ 1925 h 589"/>
                <a:gd name="T78" fmla="*/ 557 w 409"/>
                <a:gd name="T79" fmla="*/ 2102 h 589"/>
                <a:gd name="T80" fmla="*/ 1462 w 409"/>
                <a:gd name="T81" fmla="*/ 1941 h 589"/>
                <a:gd name="T82" fmla="*/ 496 w 409"/>
                <a:gd name="T83" fmla="*/ 1200 h 589"/>
                <a:gd name="T84" fmla="*/ 319 w 409"/>
                <a:gd name="T85" fmla="*/ 1384 h 589"/>
                <a:gd name="T86" fmla="*/ 312 w 409"/>
                <a:gd name="T87" fmla="*/ 1400 h 589"/>
                <a:gd name="T88" fmla="*/ 312 w 409"/>
                <a:gd name="T89" fmla="*/ 1410 h 589"/>
                <a:gd name="T90" fmla="*/ 312 w 409"/>
                <a:gd name="T91" fmla="*/ 1422 h 589"/>
                <a:gd name="T92" fmla="*/ 324 w 409"/>
                <a:gd name="T93" fmla="*/ 1438 h 589"/>
                <a:gd name="T94" fmla="*/ 557 w 409"/>
                <a:gd name="T95" fmla="*/ 1613 h 589"/>
                <a:gd name="T96" fmla="*/ 463 w 409"/>
                <a:gd name="T97" fmla="*/ 1450 h 589"/>
                <a:gd name="T98" fmla="*/ 1462 w 409"/>
                <a:gd name="T99" fmla="*/ 1360 h 589"/>
                <a:gd name="T100" fmla="*/ 557 w 409"/>
                <a:gd name="T101" fmla="*/ 1200 h 5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09" h="589">
                  <a:moveTo>
                    <a:pt x="401" y="67"/>
                  </a:moveTo>
                  <a:cubicBezTo>
                    <a:pt x="406" y="67"/>
                    <a:pt x="409" y="64"/>
                    <a:pt x="409" y="59"/>
                  </a:cubicBezTo>
                  <a:cubicBezTo>
                    <a:pt x="409" y="40"/>
                    <a:pt x="409" y="40"/>
                    <a:pt x="409" y="40"/>
                  </a:cubicBezTo>
                  <a:cubicBezTo>
                    <a:pt x="409" y="18"/>
                    <a:pt x="392"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2" y="589"/>
                    <a:pt x="409" y="571"/>
                    <a:pt x="409" y="549"/>
                  </a:cubicBezTo>
                  <a:cubicBezTo>
                    <a:pt x="409" y="91"/>
                    <a:pt x="409" y="91"/>
                    <a:pt x="409" y="91"/>
                  </a:cubicBezTo>
                  <a:cubicBezTo>
                    <a:pt x="409" y="87"/>
                    <a:pt x="406" y="83"/>
                    <a:pt x="401" y="83"/>
                  </a:cubicBezTo>
                  <a:cubicBezTo>
                    <a:pt x="397" y="83"/>
                    <a:pt x="393" y="87"/>
                    <a:pt x="393" y="91"/>
                  </a:cubicBezTo>
                  <a:cubicBezTo>
                    <a:pt x="393" y="549"/>
                    <a:pt x="393" y="549"/>
                    <a:pt x="393" y="549"/>
                  </a:cubicBezTo>
                  <a:cubicBezTo>
                    <a:pt x="393" y="562"/>
                    <a:pt x="383" y="573"/>
                    <a:pt x="369" y="573"/>
                  </a:cubicBezTo>
                  <a:cubicBezTo>
                    <a:pt x="40" y="573"/>
                    <a:pt x="40" y="573"/>
                    <a:pt x="40" y="573"/>
                  </a:cubicBezTo>
                  <a:cubicBezTo>
                    <a:pt x="27" y="573"/>
                    <a:pt x="16" y="562"/>
                    <a:pt x="16" y="549"/>
                  </a:cubicBezTo>
                  <a:cubicBezTo>
                    <a:pt x="16" y="40"/>
                    <a:pt x="16" y="40"/>
                    <a:pt x="16" y="40"/>
                  </a:cubicBezTo>
                  <a:cubicBezTo>
                    <a:pt x="16" y="27"/>
                    <a:pt x="27" y="16"/>
                    <a:pt x="40" y="16"/>
                  </a:cubicBezTo>
                  <a:cubicBezTo>
                    <a:pt x="369" y="16"/>
                    <a:pt x="369" y="16"/>
                    <a:pt x="369" y="16"/>
                  </a:cubicBezTo>
                  <a:cubicBezTo>
                    <a:pt x="383" y="16"/>
                    <a:pt x="393" y="27"/>
                    <a:pt x="393" y="40"/>
                  </a:cubicBezTo>
                  <a:cubicBezTo>
                    <a:pt x="393" y="59"/>
                    <a:pt x="393" y="59"/>
                    <a:pt x="393" y="59"/>
                  </a:cubicBezTo>
                  <a:cubicBezTo>
                    <a:pt x="393" y="64"/>
                    <a:pt x="397" y="67"/>
                    <a:pt x="401" y="67"/>
                  </a:cubicBezTo>
                  <a:close/>
                  <a:moveTo>
                    <a:pt x="148" y="171"/>
                  </a:moveTo>
                  <a:cubicBezTo>
                    <a:pt x="262" y="171"/>
                    <a:pt x="262" y="171"/>
                    <a:pt x="262" y="171"/>
                  </a:cubicBezTo>
                  <a:cubicBezTo>
                    <a:pt x="265" y="171"/>
                    <a:pt x="267" y="170"/>
                    <a:pt x="269" y="167"/>
                  </a:cubicBezTo>
                  <a:cubicBezTo>
                    <a:pt x="270" y="165"/>
                    <a:pt x="270" y="162"/>
                    <a:pt x="269" y="160"/>
                  </a:cubicBezTo>
                  <a:cubicBezTo>
                    <a:pt x="212" y="46"/>
                    <a:pt x="212" y="46"/>
                    <a:pt x="212" y="46"/>
                  </a:cubicBezTo>
                  <a:cubicBezTo>
                    <a:pt x="211" y="43"/>
                    <a:pt x="208" y="41"/>
                    <a:pt x="205" y="41"/>
                  </a:cubicBezTo>
                  <a:cubicBezTo>
                    <a:pt x="202" y="41"/>
                    <a:pt x="199" y="43"/>
                    <a:pt x="198" y="46"/>
                  </a:cubicBezTo>
                  <a:cubicBezTo>
                    <a:pt x="141" y="160"/>
                    <a:pt x="141" y="160"/>
                    <a:pt x="141" y="160"/>
                  </a:cubicBezTo>
                  <a:cubicBezTo>
                    <a:pt x="139" y="162"/>
                    <a:pt x="140" y="165"/>
                    <a:pt x="141" y="167"/>
                  </a:cubicBezTo>
                  <a:cubicBezTo>
                    <a:pt x="142" y="170"/>
                    <a:pt x="145" y="171"/>
                    <a:pt x="148" y="171"/>
                  </a:cubicBezTo>
                  <a:close/>
                  <a:moveTo>
                    <a:pt x="205" y="67"/>
                  </a:moveTo>
                  <a:cubicBezTo>
                    <a:pt x="249" y="155"/>
                    <a:pt x="249" y="155"/>
                    <a:pt x="249" y="155"/>
                  </a:cubicBezTo>
                  <a:cubicBezTo>
                    <a:pt x="161" y="155"/>
                    <a:pt x="161" y="155"/>
                    <a:pt x="161" y="155"/>
                  </a:cubicBezTo>
                  <a:lnTo>
                    <a:pt x="205" y="67"/>
                  </a:lnTo>
                  <a:close/>
                  <a:moveTo>
                    <a:pt x="309" y="333"/>
                  </a:moveTo>
                  <a:cubicBezTo>
                    <a:pt x="311" y="334"/>
                    <a:pt x="313" y="335"/>
                    <a:pt x="315" y="335"/>
                  </a:cubicBezTo>
                  <a:cubicBezTo>
                    <a:pt x="317" y="335"/>
                    <a:pt x="319" y="334"/>
                    <a:pt x="320" y="333"/>
                  </a:cubicBezTo>
                  <a:cubicBezTo>
                    <a:pt x="352" y="302"/>
                    <a:pt x="352" y="302"/>
                    <a:pt x="352" y="302"/>
                  </a:cubicBezTo>
                  <a:cubicBezTo>
                    <a:pt x="352" y="302"/>
                    <a:pt x="352" y="301"/>
                    <a:pt x="352" y="301"/>
                  </a:cubicBezTo>
                  <a:cubicBezTo>
                    <a:pt x="352" y="301"/>
                    <a:pt x="352" y="301"/>
                    <a:pt x="353" y="300"/>
                  </a:cubicBezTo>
                  <a:cubicBezTo>
                    <a:pt x="353" y="300"/>
                    <a:pt x="353" y="300"/>
                    <a:pt x="353" y="300"/>
                  </a:cubicBezTo>
                  <a:cubicBezTo>
                    <a:pt x="353" y="300"/>
                    <a:pt x="353" y="299"/>
                    <a:pt x="353" y="299"/>
                  </a:cubicBezTo>
                  <a:cubicBezTo>
                    <a:pt x="354" y="299"/>
                    <a:pt x="354" y="298"/>
                    <a:pt x="354" y="298"/>
                  </a:cubicBezTo>
                  <a:cubicBezTo>
                    <a:pt x="354" y="298"/>
                    <a:pt x="354" y="298"/>
                    <a:pt x="354" y="297"/>
                  </a:cubicBezTo>
                  <a:cubicBezTo>
                    <a:pt x="354" y="297"/>
                    <a:pt x="354" y="297"/>
                    <a:pt x="354" y="296"/>
                  </a:cubicBezTo>
                  <a:cubicBezTo>
                    <a:pt x="354" y="296"/>
                    <a:pt x="354" y="296"/>
                    <a:pt x="354" y="296"/>
                  </a:cubicBezTo>
                  <a:cubicBezTo>
                    <a:pt x="354" y="296"/>
                    <a:pt x="354" y="296"/>
                    <a:pt x="354" y="296"/>
                  </a:cubicBezTo>
                  <a:cubicBezTo>
                    <a:pt x="354" y="295"/>
                    <a:pt x="354" y="295"/>
                    <a:pt x="354" y="294"/>
                  </a:cubicBezTo>
                  <a:cubicBezTo>
                    <a:pt x="354" y="294"/>
                    <a:pt x="354" y="294"/>
                    <a:pt x="354" y="294"/>
                  </a:cubicBezTo>
                  <a:cubicBezTo>
                    <a:pt x="354" y="293"/>
                    <a:pt x="354" y="293"/>
                    <a:pt x="353" y="293"/>
                  </a:cubicBezTo>
                  <a:cubicBezTo>
                    <a:pt x="353" y="293"/>
                    <a:pt x="353" y="292"/>
                    <a:pt x="353" y="292"/>
                  </a:cubicBezTo>
                  <a:cubicBezTo>
                    <a:pt x="353" y="292"/>
                    <a:pt x="353" y="292"/>
                    <a:pt x="353" y="291"/>
                  </a:cubicBezTo>
                  <a:cubicBezTo>
                    <a:pt x="352" y="291"/>
                    <a:pt x="352" y="291"/>
                    <a:pt x="352" y="290"/>
                  </a:cubicBezTo>
                  <a:cubicBezTo>
                    <a:pt x="320" y="259"/>
                    <a:pt x="320" y="259"/>
                    <a:pt x="320" y="259"/>
                  </a:cubicBezTo>
                  <a:cubicBezTo>
                    <a:pt x="317" y="256"/>
                    <a:pt x="312" y="256"/>
                    <a:pt x="309" y="259"/>
                  </a:cubicBezTo>
                  <a:cubicBezTo>
                    <a:pt x="306" y="262"/>
                    <a:pt x="306" y="267"/>
                    <a:pt x="309" y="270"/>
                  </a:cubicBezTo>
                  <a:cubicBezTo>
                    <a:pt x="327" y="288"/>
                    <a:pt x="327" y="288"/>
                    <a:pt x="327" y="288"/>
                  </a:cubicBezTo>
                  <a:cubicBezTo>
                    <a:pt x="148" y="288"/>
                    <a:pt x="148" y="288"/>
                    <a:pt x="148" y="288"/>
                  </a:cubicBezTo>
                  <a:cubicBezTo>
                    <a:pt x="143" y="288"/>
                    <a:pt x="140" y="291"/>
                    <a:pt x="140" y="296"/>
                  </a:cubicBezTo>
                  <a:cubicBezTo>
                    <a:pt x="140" y="300"/>
                    <a:pt x="143" y="304"/>
                    <a:pt x="148" y="304"/>
                  </a:cubicBezTo>
                  <a:cubicBezTo>
                    <a:pt x="327" y="304"/>
                    <a:pt x="327" y="304"/>
                    <a:pt x="327" y="304"/>
                  </a:cubicBezTo>
                  <a:cubicBezTo>
                    <a:pt x="309" y="322"/>
                    <a:pt x="309" y="322"/>
                    <a:pt x="309" y="322"/>
                  </a:cubicBezTo>
                  <a:cubicBezTo>
                    <a:pt x="306" y="325"/>
                    <a:pt x="306" y="330"/>
                    <a:pt x="309" y="333"/>
                  </a:cubicBezTo>
                  <a:close/>
                  <a:moveTo>
                    <a:pt x="354" y="208"/>
                  </a:moveTo>
                  <a:cubicBezTo>
                    <a:pt x="354" y="208"/>
                    <a:pt x="354" y="207"/>
                    <a:pt x="354" y="207"/>
                  </a:cubicBezTo>
                  <a:cubicBezTo>
                    <a:pt x="354" y="207"/>
                    <a:pt x="354" y="206"/>
                    <a:pt x="354" y="206"/>
                  </a:cubicBezTo>
                  <a:cubicBezTo>
                    <a:pt x="354" y="206"/>
                    <a:pt x="354" y="206"/>
                    <a:pt x="353" y="205"/>
                  </a:cubicBezTo>
                  <a:cubicBezTo>
                    <a:pt x="353" y="205"/>
                    <a:pt x="353" y="205"/>
                    <a:pt x="353" y="204"/>
                  </a:cubicBezTo>
                  <a:cubicBezTo>
                    <a:pt x="353" y="204"/>
                    <a:pt x="353" y="204"/>
                    <a:pt x="353" y="204"/>
                  </a:cubicBezTo>
                  <a:cubicBezTo>
                    <a:pt x="352" y="204"/>
                    <a:pt x="352" y="203"/>
                    <a:pt x="352" y="203"/>
                  </a:cubicBezTo>
                  <a:cubicBezTo>
                    <a:pt x="320" y="172"/>
                    <a:pt x="320" y="172"/>
                    <a:pt x="320" y="172"/>
                  </a:cubicBezTo>
                  <a:cubicBezTo>
                    <a:pt x="317" y="168"/>
                    <a:pt x="312" y="168"/>
                    <a:pt x="309" y="172"/>
                  </a:cubicBezTo>
                  <a:cubicBezTo>
                    <a:pt x="306" y="175"/>
                    <a:pt x="306" y="180"/>
                    <a:pt x="309" y="183"/>
                  </a:cubicBezTo>
                  <a:cubicBezTo>
                    <a:pt x="327" y="201"/>
                    <a:pt x="327" y="201"/>
                    <a:pt x="327" y="201"/>
                  </a:cubicBezTo>
                  <a:cubicBezTo>
                    <a:pt x="148" y="201"/>
                    <a:pt x="148" y="201"/>
                    <a:pt x="148" y="201"/>
                  </a:cubicBezTo>
                  <a:cubicBezTo>
                    <a:pt x="143" y="201"/>
                    <a:pt x="140" y="204"/>
                    <a:pt x="140" y="209"/>
                  </a:cubicBezTo>
                  <a:cubicBezTo>
                    <a:pt x="140" y="213"/>
                    <a:pt x="143" y="217"/>
                    <a:pt x="148" y="217"/>
                  </a:cubicBezTo>
                  <a:cubicBezTo>
                    <a:pt x="327" y="217"/>
                    <a:pt x="327" y="217"/>
                    <a:pt x="327" y="217"/>
                  </a:cubicBezTo>
                  <a:cubicBezTo>
                    <a:pt x="309" y="234"/>
                    <a:pt x="309" y="234"/>
                    <a:pt x="309" y="234"/>
                  </a:cubicBezTo>
                  <a:cubicBezTo>
                    <a:pt x="309" y="234"/>
                    <a:pt x="309" y="234"/>
                    <a:pt x="309" y="234"/>
                  </a:cubicBezTo>
                  <a:cubicBezTo>
                    <a:pt x="306" y="237"/>
                    <a:pt x="306" y="242"/>
                    <a:pt x="309" y="245"/>
                  </a:cubicBezTo>
                  <a:cubicBezTo>
                    <a:pt x="311" y="247"/>
                    <a:pt x="313" y="248"/>
                    <a:pt x="315" y="248"/>
                  </a:cubicBezTo>
                  <a:cubicBezTo>
                    <a:pt x="317" y="248"/>
                    <a:pt x="319" y="247"/>
                    <a:pt x="320" y="245"/>
                  </a:cubicBezTo>
                  <a:cubicBezTo>
                    <a:pt x="352" y="214"/>
                    <a:pt x="352" y="214"/>
                    <a:pt x="352" y="214"/>
                  </a:cubicBezTo>
                  <a:cubicBezTo>
                    <a:pt x="352" y="214"/>
                    <a:pt x="352" y="213"/>
                    <a:pt x="353" y="213"/>
                  </a:cubicBezTo>
                  <a:cubicBezTo>
                    <a:pt x="353" y="213"/>
                    <a:pt x="353" y="213"/>
                    <a:pt x="353" y="213"/>
                  </a:cubicBezTo>
                  <a:cubicBezTo>
                    <a:pt x="353" y="212"/>
                    <a:pt x="353" y="212"/>
                    <a:pt x="353" y="212"/>
                  </a:cubicBezTo>
                  <a:cubicBezTo>
                    <a:pt x="354" y="211"/>
                    <a:pt x="354" y="211"/>
                    <a:pt x="354" y="211"/>
                  </a:cubicBezTo>
                  <a:cubicBezTo>
                    <a:pt x="354" y="211"/>
                    <a:pt x="354" y="210"/>
                    <a:pt x="354" y="210"/>
                  </a:cubicBezTo>
                  <a:cubicBezTo>
                    <a:pt x="354" y="210"/>
                    <a:pt x="354" y="209"/>
                    <a:pt x="354" y="209"/>
                  </a:cubicBezTo>
                  <a:cubicBezTo>
                    <a:pt x="354" y="209"/>
                    <a:pt x="354" y="209"/>
                    <a:pt x="354" y="209"/>
                  </a:cubicBezTo>
                  <a:cubicBezTo>
                    <a:pt x="354" y="208"/>
                    <a:pt x="354" y="208"/>
                    <a:pt x="354" y="208"/>
                  </a:cubicBezTo>
                  <a:close/>
                  <a:moveTo>
                    <a:pt x="270" y="340"/>
                  </a:moveTo>
                  <a:cubicBezTo>
                    <a:pt x="270" y="335"/>
                    <a:pt x="266" y="332"/>
                    <a:pt x="262" y="332"/>
                  </a:cubicBezTo>
                  <a:cubicBezTo>
                    <a:pt x="83" y="332"/>
                    <a:pt x="83" y="332"/>
                    <a:pt x="83" y="332"/>
                  </a:cubicBezTo>
                  <a:cubicBezTo>
                    <a:pt x="100" y="314"/>
                    <a:pt x="100" y="314"/>
                    <a:pt x="100" y="314"/>
                  </a:cubicBezTo>
                  <a:cubicBezTo>
                    <a:pt x="104" y="311"/>
                    <a:pt x="104" y="306"/>
                    <a:pt x="100" y="303"/>
                  </a:cubicBezTo>
                  <a:cubicBezTo>
                    <a:pt x="97" y="300"/>
                    <a:pt x="92" y="300"/>
                    <a:pt x="89" y="303"/>
                  </a:cubicBezTo>
                  <a:cubicBezTo>
                    <a:pt x="58" y="334"/>
                    <a:pt x="58" y="334"/>
                    <a:pt x="58" y="334"/>
                  </a:cubicBezTo>
                  <a:cubicBezTo>
                    <a:pt x="57" y="334"/>
                    <a:pt x="57" y="335"/>
                    <a:pt x="57" y="335"/>
                  </a:cubicBezTo>
                  <a:cubicBezTo>
                    <a:pt x="57" y="335"/>
                    <a:pt x="57" y="336"/>
                    <a:pt x="57" y="336"/>
                  </a:cubicBezTo>
                  <a:cubicBezTo>
                    <a:pt x="56" y="336"/>
                    <a:pt x="56" y="336"/>
                    <a:pt x="56" y="337"/>
                  </a:cubicBezTo>
                  <a:cubicBezTo>
                    <a:pt x="56" y="337"/>
                    <a:pt x="56" y="337"/>
                    <a:pt x="56" y="337"/>
                  </a:cubicBezTo>
                  <a:cubicBezTo>
                    <a:pt x="56" y="338"/>
                    <a:pt x="56" y="338"/>
                    <a:pt x="56" y="338"/>
                  </a:cubicBezTo>
                  <a:cubicBezTo>
                    <a:pt x="56" y="339"/>
                    <a:pt x="56" y="339"/>
                    <a:pt x="56" y="339"/>
                  </a:cubicBezTo>
                  <a:cubicBezTo>
                    <a:pt x="56" y="339"/>
                    <a:pt x="55" y="340"/>
                    <a:pt x="55" y="340"/>
                  </a:cubicBezTo>
                  <a:cubicBezTo>
                    <a:pt x="55" y="340"/>
                    <a:pt x="56" y="340"/>
                    <a:pt x="56" y="340"/>
                  </a:cubicBezTo>
                  <a:cubicBezTo>
                    <a:pt x="56" y="340"/>
                    <a:pt x="56" y="341"/>
                    <a:pt x="56" y="341"/>
                  </a:cubicBezTo>
                  <a:cubicBezTo>
                    <a:pt x="56" y="341"/>
                    <a:pt x="56" y="342"/>
                    <a:pt x="56" y="342"/>
                  </a:cubicBezTo>
                  <a:cubicBezTo>
                    <a:pt x="56" y="342"/>
                    <a:pt x="56" y="342"/>
                    <a:pt x="56" y="343"/>
                  </a:cubicBezTo>
                  <a:cubicBezTo>
                    <a:pt x="56" y="343"/>
                    <a:pt x="56" y="343"/>
                    <a:pt x="57" y="343"/>
                  </a:cubicBezTo>
                  <a:cubicBezTo>
                    <a:pt x="57" y="344"/>
                    <a:pt x="57" y="344"/>
                    <a:pt x="57" y="344"/>
                  </a:cubicBezTo>
                  <a:cubicBezTo>
                    <a:pt x="57" y="344"/>
                    <a:pt x="57" y="345"/>
                    <a:pt x="58" y="345"/>
                  </a:cubicBezTo>
                  <a:cubicBezTo>
                    <a:pt x="58" y="345"/>
                    <a:pt x="58" y="345"/>
                    <a:pt x="58" y="345"/>
                  </a:cubicBezTo>
                  <a:cubicBezTo>
                    <a:pt x="89" y="377"/>
                    <a:pt x="89" y="377"/>
                    <a:pt x="89" y="377"/>
                  </a:cubicBezTo>
                  <a:cubicBezTo>
                    <a:pt x="91" y="378"/>
                    <a:pt x="93" y="379"/>
                    <a:pt x="95" y="379"/>
                  </a:cubicBezTo>
                  <a:cubicBezTo>
                    <a:pt x="97" y="379"/>
                    <a:pt x="99" y="378"/>
                    <a:pt x="100" y="377"/>
                  </a:cubicBezTo>
                  <a:cubicBezTo>
                    <a:pt x="104" y="373"/>
                    <a:pt x="104" y="368"/>
                    <a:pt x="100" y="365"/>
                  </a:cubicBezTo>
                  <a:cubicBezTo>
                    <a:pt x="83" y="348"/>
                    <a:pt x="83" y="348"/>
                    <a:pt x="83" y="348"/>
                  </a:cubicBezTo>
                  <a:cubicBezTo>
                    <a:pt x="262" y="348"/>
                    <a:pt x="262" y="348"/>
                    <a:pt x="262" y="348"/>
                  </a:cubicBezTo>
                  <a:cubicBezTo>
                    <a:pt x="266" y="348"/>
                    <a:pt x="270" y="344"/>
                    <a:pt x="270" y="340"/>
                  </a:cubicBezTo>
                  <a:close/>
                  <a:moveTo>
                    <a:pt x="100" y="215"/>
                  </a:moveTo>
                  <a:cubicBezTo>
                    <a:pt x="97" y="212"/>
                    <a:pt x="92" y="212"/>
                    <a:pt x="89" y="215"/>
                  </a:cubicBezTo>
                  <a:cubicBezTo>
                    <a:pt x="58" y="246"/>
                    <a:pt x="58" y="246"/>
                    <a:pt x="58" y="246"/>
                  </a:cubicBezTo>
                  <a:cubicBezTo>
                    <a:pt x="57" y="247"/>
                    <a:pt x="57" y="247"/>
                    <a:pt x="57" y="248"/>
                  </a:cubicBezTo>
                  <a:cubicBezTo>
                    <a:pt x="57" y="248"/>
                    <a:pt x="57" y="248"/>
                    <a:pt x="57" y="248"/>
                  </a:cubicBezTo>
                  <a:cubicBezTo>
                    <a:pt x="56" y="248"/>
                    <a:pt x="56" y="249"/>
                    <a:pt x="56" y="249"/>
                  </a:cubicBezTo>
                  <a:cubicBezTo>
                    <a:pt x="56" y="249"/>
                    <a:pt x="56" y="249"/>
                    <a:pt x="56" y="250"/>
                  </a:cubicBezTo>
                  <a:cubicBezTo>
                    <a:pt x="56" y="250"/>
                    <a:pt x="56" y="250"/>
                    <a:pt x="56" y="251"/>
                  </a:cubicBezTo>
                  <a:cubicBezTo>
                    <a:pt x="56" y="251"/>
                    <a:pt x="56" y="251"/>
                    <a:pt x="56" y="252"/>
                  </a:cubicBezTo>
                  <a:cubicBezTo>
                    <a:pt x="56" y="252"/>
                    <a:pt x="55" y="252"/>
                    <a:pt x="55" y="252"/>
                  </a:cubicBezTo>
                  <a:cubicBezTo>
                    <a:pt x="55" y="252"/>
                    <a:pt x="56" y="253"/>
                    <a:pt x="56" y="253"/>
                  </a:cubicBezTo>
                  <a:cubicBezTo>
                    <a:pt x="56" y="253"/>
                    <a:pt x="56" y="253"/>
                    <a:pt x="56" y="254"/>
                  </a:cubicBezTo>
                  <a:cubicBezTo>
                    <a:pt x="56" y="254"/>
                    <a:pt x="56" y="254"/>
                    <a:pt x="56" y="255"/>
                  </a:cubicBezTo>
                  <a:cubicBezTo>
                    <a:pt x="56" y="255"/>
                    <a:pt x="56" y="255"/>
                    <a:pt x="56" y="255"/>
                  </a:cubicBezTo>
                  <a:cubicBezTo>
                    <a:pt x="56" y="256"/>
                    <a:pt x="56" y="256"/>
                    <a:pt x="57" y="256"/>
                  </a:cubicBezTo>
                  <a:cubicBezTo>
                    <a:pt x="57" y="256"/>
                    <a:pt x="57" y="257"/>
                    <a:pt x="57" y="257"/>
                  </a:cubicBezTo>
                  <a:cubicBezTo>
                    <a:pt x="57" y="257"/>
                    <a:pt x="57" y="258"/>
                    <a:pt x="58" y="258"/>
                  </a:cubicBezTo>
                  <a:cubicBezTo>
                    <a:pt x="89" y="289"/>
                    <a:pt x="89" y="289"/>
                    <a:pt x="89" y="289"/>
                  </a:cubicBezTo>
                  <a:cubicBezTo>
                    <a:pt x="91" y="291"/>
                    <a:pt x="93" y="291"/>
                    <a:pt x="95" y="291"/>
                  </a:cubicBezTo>
                  <a:cubicBezTo>
                    <a:pt x="97" y="291"/>
                    <a:pt x="99" y="291"/>
                    <a:pt x="100" y="289"/>
                  </a:cubicBezTo>
                  <a:cubicBezTo>
                    <a:pt x="104" y="286"/>
                    <a:pt x="104" y="281"/>
                    <a:pt x="100" y="278"/>
                  </a:cubicBezTo>
                  <a:cubicBezTo>
                    <a:pt x="100" y="278"/>
                    <a:pt x="100" y="278"/>
                    <a:pt x="100" y="278"/>
                  </a:cubicBezTo>
                  <a:cubicBezTo>
                    <a:pt x="83" y="260"/>
                    <a:pt x="83" y="260"/>
                    <a:pt x="83" y="260"/>
                  </a:cubicBezTo>
                  <a:cubicBezTo>
                    <a:pt x="262" y="260"/>
                    <a:pt x="262" y="260"/>
                    <a:pt x="262" y="260"/>
                  </a:cubicBezTo>
                  <a:cubicBezTo>
                    <a:pt x="266" y="260"/>
                    <a:pt x="270" y="257"/>
                    <a:pt x="270" y="252"/>
                  </a:cubicBezTo>
                  <a:cubicBezTo>
                    <a:pt x="270" y="248"/>
                    <a:pt x="266" y="244"/>
                    <a:pt x="262" y="244"/>
                  </a:cubicBezTo>
                  <a:cubicBezTo>
                    <a:pt x="83" y="244"/>
                    <a:pt x="83" y="244"/>
                    <a:pt x="83" y="244"/>
                  </a:cubicBezTo>
                  <a:cubicBezTo>
                    <a:pt x="100" y="227"/>
                    <a:pt x="100" y="227"/>
                    <a:pt x="100" y="227"/>
                  </a:cubicBezTo>
                  <a:cubicBezTo>
                    <a:pt x="104" y="223"/>
                    <a:pt x="104" y="218"/>
                    <a:pt x="100" y="21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100"/>
            </a:p>
          </p:txBody>
        </p:sp>
        <p:sp>
          <p:nvSpPr>
            <p:cNvPr id="86" name="Text Box 5">
              <a:extLst>
                <a:ext uri="{FF2B5EF4-FFF2-40B4-BE49-F238E27FC236}">
                  <a16:creationId xmlns:a16="http://schemas.microsoft.com/office/drawing/2014/main" id="{167F6D58-42C6-4D41-94E9-8659166F9ED7}"/>
                </a:ext>
              </a:extLst>
            </p:cNvPr>
            <p:cNvSpPr txBox="1">
              <a:spLocks noChangeAspect="1" noChangeArrowheads="1"/>
            </p:cNvSpPr>
            <p:nvPr/>
          </p:nvSpPr>
          <p:spPr bwMode="auto">
            <a:xfrm>
              <a:off x="2389703" y="5377295"/>
              <a:ext cx="423754" cy="104403"/>
            </a:xfrm>
            <a:prstGeom prst="rect">
              <a:avLst/>
            </a:prstGeom>
            <a:noFill/>
            <a:ln>
              <a:noFill/>
            </a:ln>
            <a:extLst/>
          </p:spPr>
          <p:txBody>
            <a:bodyPr lIns="0" tIns="0" rIns="0" bIns="0" anchor="ctr">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lnSpc>
                  <a:spcPct val="80000"/>
                </a:lnSpc>
              </a:pPr>
              <a:r>
                <a:rPr lang="sv-SE" sz="1100" dirty="0">
                  <a:solidFill>
                    <a:schemeClr val="accent1"/>
                  </a:solidFill>
                  <a:ea typeface="MS PGothic" pitchFamily="34" charset="-128"/>
                </a:rPr>
                <a:t>ePDG</a:t>
              </a:r>
            </a:p>
          </p:txBody>
        </p:sp>
      </p:grpSp>
      <p:cxnSp>
        <p:nvCxnSpPr>
          <p:cNvPr id="87" name="Straight Connector 86">
            <a:extLst>
              <a:ext uri="{FF2B5EF4-FFF2-40B4-BE49-F238E27FC236}">
                <a16:creationId xmlns:a16="http://schemas.microsoft.com/office/drawing/2014/main" id="{286C7CB6-2FAA-4743-B8C4-DA348297C9ED}"/>
              </a:ext>
            </a:extLst>
          </p:cNvPr>
          <p:cNvCxnSpPr>
            <a:cxnSpLocks/>
          </p:cNvCxnSpPr>
          <p:nvPr/>
        </p:nvCxnSpPr>
        <p:spPr bwMode="auto">
          <a:xfrm flipV="1">
            <a:off x="8052504" y="4130982"/>
            <a:ext cx="0" cy="535789"/>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88" name="Straight Connector 87">
            <a:extLst>
              <a:ext uri="{FF2B5EF4-FFF2-40B4-BE49-F238E27FC236}">
                <a16:creationId xmlns:a16="http://schemas.microsoft.com/office/drawing/2014/main" id="{B869A93C-8B21-4806-8C6B-89FC244E85DC}"/>
              </a:ext>
            </a:extLst>
          </p:cNvPr>
          <p:cNvCxnSpPr>
            <a:cxnSpLocks/>
            <a:stCxn id="86" idx="3"/>
          </p:cNvCxnSpPr>
          <p:nvPr/>
        </p:nvCxnSpPr>
        <p:spPr bwMode="auto">
          <a:xfrm flipV="1">
            <a:off x="6749005" y="5891338"/>
            <a:ext cx="2903209" cy="1152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90" name="Rectangle 60">
            <a:extLst>
              <a:ext uri="{FF2B5EF4-FFF2-40B4-BE49-F238E27FC236}">
                <a16:creationId xmlns:a16="http://schemas.microsoft.com/office/drawing/2014/main" id="{55355DC3-32CD-47F1-8DF6-11503F809062}"/>
              </a:ext>
            </a:extLst>
          </p:cNvPr>
          <p:cNvSpPr>
            <a:spLocks noChangeArrowheads="1"/>
          </p:cNvSpPr>
          <p:nvPr/>
        </p:nvSpPr>
        <p:spPr bwMode="auto">
          <a:xfrm>
            <a:off x="7554783" y="4171859"/>
            <a:ext cx="625952" cy="312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400" dirty="0" err="1">
                <a:solidFill>
                  <a:srgbClr val="00B0F0"/>
                </a:solidFill>
                <a:ea typeface="SimSun" charset="-122"/>
              </a:rPr>
              <a:t>Swx</a:t>
            </a:r>
            <a:endParaRPr lang="en-US" sz="1400" dirty="0">
              <a:solidFill>
                <a:srgbClr val="00B0F0"/>
              </a:solidFill>
              <a:ea typeface="SimSun" charset="-122"/>
            </a:endParaRPr>
          </a:p>
        </p:txBody>
      </p:sp>
      <p:sp>
        <p:nvSpPr>
          <p:cNvPr id="91" name="Rectangle 60">
            <a:extLst>
              <a:ext uri="{FF2B5EF4-FFF2-40B4-BE49-F238E27FC236}">
                <a16:creationId xmlns:a16="http://schemas.microsoft.com/office/drawing/2014/main" id="{D9BED148-91BE-4D70-9786-C860F8C49C82}"/>
              </a:ext>
            </a:extLst>
          </p:cNvPr>
          <p:cNvSpPr>
            <a:spLocks noChangeArrowheads="1"/>
          </p:cNvSpPr>
          <p:nvPr/>
        </p:nvSpPr>
        <p:spPr bwMode="auto">
          <a:xfrm>
            <a:off x="7005501" y="5057883"/>
            <a:ext cx="625952" cy="312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400" dirty="0" err="1">
                <a:solidFill>
                  <a:srgbClr val="00B0F0"/>
                </a:solidFill>
                <a:ea typeface="SimSun" charset="-122"/>
              </a:rPr>
              <a:t>Swm</a:t>
            </a:r>
            <a:endParaRPr lang="en-US" sz="1400" dirty="0">
              <a:solidFill>
                <a:srgbClr val="00B0F0"/>
              </a:solidFill>
              <a:ea typeface="SimSun" charset="-122"/>
            </a:endParaRPr>
          </a:p>
        </p:txBody>
      </p:sp>
      <p:cxnSp>
        <p:nvCxnSpPr>
          <p:cNvPr id="92" name="Straight Connector 91">
            <a:extLst>
              <a:ext uri="{FF2B5EF4-FFF2-40B4-BE49-F238E27FC236}">
                <a16:creationId xmlns:a16="http://schemas.microsoft.com/office/drawing/2014/main" id="{6684AACA-DA26-4125-90D9-2115EE4C137E}"/>
              </a:ext>
            </a:extLst>
          </p:cNvPr>
          <p:cNvCxnSpPr>
            <a:cxnSpLocks/>
          </p:cNvCxnSpPr>
          <p:nvPr/>
        </p:nvCxnSpPr>
        <p:spPr bwMode="auto">
          <a:xfrm flipV="1">
            <a:off x="9934837" y="4086755"/>
            <a:ext cx="0" cy="1244515"/>
          </a:xfrm>
          <a:prstGeom prst="line">
            <a:avLst/>
          </a:prstGeom>
          <a:solidFill>
            <a:schemeClr val="accent1"/>
          </a:solidFill>
          <a:ln w="12700" cap="flat" cmpd="sng" algn="ctr">
            <a:solidFill>
              <a:schemeClr val="accent5"/>
            </a:solidFill>
            <a:prstDash val="dash"/>
            <a:round/>
            <a:headEnd type="none" w="med" len="med"/>
            <a:tailEnd type="none"/>
          </a:ln>
          <a:effectLst/>
        </p:spPr>
      </p:cxnSp>
      <p:sp>
        <p:nvSpPr>
          <p:cNvPr id="93" name="Rectangle 60">
            <a:extLst>
              <a:ext uri="{FF2B5EF4-FFF2-40B4-BE49-F238E27FC236}">
                <a16:creationId xmlns:a16="http://schemas.microsoft.com/office/drawing/2014/main" id="{959FA630-D194-4323-B6A5-E1B3F17B5D4C}"/>
              </a:ext>
            </a:extLst>
          </p:cNvPr>
          <p:cNvSpPr>
            <a:spLocks noChangeArrowheads="1"/>
          </p:cNvSpPr>
          <p:nvPr/>
        </p:nvSpPr>
        <p:spPr bwMode="auto">
          <a:xfrm>
            <a:off x="9945758" y="4636594"/>
            <a:ext cx="62595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600" b="1" dirty="0">
                <a:solidFill>
                  <a:srgbClr val="FF0000"/>
                </a:solidFill>
                <a:ea typeface="SimSun" charset="-122"/>
              </a:rPr>
              <a:t>N10</a:t>
            </a:r>
          </a:p>
        </p:txBody>
      </p:sp>
      <p:cxnSp>
        <p:nvCxnSpPr>
          <p:cNvPr id="94" name="Straight Connector 93">
            <a:extLst>
              <a:ext uri="{FF2B5EF4-FFF2-40B4-BE49-F238E27FC236}">
                <a16:creationId xmlns:a16="http://schemas.microsoft.com/office/drawing/2014/main" id="{447EBCC1-C03D-4B35-9A48-2C67314D1A10}"/>
              </a:ext>
            </a:extLst>
          </p:cNvPr>
          <p:cNvCxnSpPr>
            <a:cxnSpLocks/>
          </p:cNvCxnSpPr>
          <p:nvPr/>
        </p:nvCxnSpPr>
        <p:spPr bwMode="auto">
          <a:xfrm>
            <a:off x="8487647" y="3663949"/>
            <a:ext cx="624999" cy="1446"/>
          </a:xfrm>
          <a:prstGeom prst="line">
            <a:avLst/>
          </a:prstGeom>
          <a:solidFill>
            <a:schemeClr val="accent1"/>
          </a:solidFill>
          <a:ln w="12700" cap="flat" cmpd="sng" algn="ctr">
            <a:solidFill>
              <a:schemeClr val="accent5"/>
            </a:solidFill>
            <a:prstDash val="dash"/>
            <a:round/>
            <a:headEnd type="none" w="med" len="med"/>
            <a:tailEnd type="triangle" w="med" len="med"/>
          </a:ln>
          <a:effectLst/>
        </p:spPr>
      </p:cxnSp>
      <p:sp>
        <p:nvSpPr>
          <p:cNvPr id="95" name="Rectangle: Rounded Corners 94">
            <a:extLst>
              <a:ext uri="{FF2B5EF4-FFF2-40B4-BE49-F238E27FC236}">
                <a16:creationId xmlns:a16="http://schemas.microsoft.com/office/drawing/2014/main" id="{71F3F776-FD41-4B81-8FD7-6060400B2394}"/>
              </a:ext>
            </a:extLst>
          </p:cNvPr>
          <p:cNvSpPr/>
          <p:nvPr/>
        </p:nvSpPr>
        <p:spPr bwMode="auto">
          <a:xfrm>
            <a:off x="5791433" y="3294489"/>
            <a:ext cx="4811460" cy="3126474"/>
          </a:xfrm>
          <a:prstGeom prst="roundRect">
            <a:avLst/>
          </a:prstGeom>
          <a:no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l" defTabSz="914400" rtl="0" eaLnBrk="1" fontAlgn="base" latinLnBrk="0" hangingPunct="1">
              <a:lnSpc>
                <a:spcPct val="100000"/>
              </a:lnSpc>
              <a:spcBef>
                <a:spcPts val="300"/>
              </a:spcBef>
              <a:spcAft>
                <a:spcPct val="0"/>
              </a:spcAft>
              <a:buClrTx/>
              <a:buSzTx/>
              <a:tabLst/>
            </a:pPr>
            <a:endParaRPr kumimoji="0" lang="en-US" sz="1200" b="0" i="0" u="none" strike="noStrike" cap="none" normalizeH="0" baseline="0" dirty="0">
              <a:ln>
                <a:noFill/>
              </a:ln>
              <a:effectLst/>
              <a:latin typeface="+mn-lt"/>
            </a:endParaRPr>
          </a:p>
        </p:txBody>
      </p:sp>
      <p:sp>
        <p:nvSpPr>
          <p:cNvPr id="96" name="Rectangle: Rounded Corners 95">
            <a:extLst>
              <a:ext uri="{FF2B5EF4-FFF2-40B4-BE49-F238E27FC236}">
                <a16:creationId xmlns:a16="http://schemas.microsoft.com/office/drawing/2014/main" id="{C95C3C75-5F99-42B8-8600-7A85C4132948}"/>
              </a:ext>
            </a:extLst>
          </p:cNvPr>
          <p:cNvSpPr/>
          <p:nvPr/>
        </p:nvSpPr>
        <p:spPr bwMode="auto">
          <a:xfrm>
            <a:off x="5744323" y="1943165"/>
            <a:ext cx="2368649" cy="916703"/>
          </a:xfrm>
          <a:prstGeom prst="roundRect">
            <a:avLst/>
          </a:prstGeom>
          <a:no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l" defTabSz="914400" rtl="0" eaLnBrk="1" fontAlgn="base" latinLnBrk="0" hangingPunct="1">
              <a:lnSpc>
                <a:spcPct val="100000"/>
              </a:lnSpc>
              <a:spcBef>
                <a:spcPts val="300"/>
              </a:spcBef>
              <a:spcAft>
                <a:spcPct val="0"/>
              </a:spcAft>
              <a:buClrTx/>
              <a:buSzTx/>
              <a:tabLst/>
            </a:pPr>
            <a:endParaRPr kumimoji="0" lang="en-US" sz="1200" b="0" i="0" u="none" strike="noStrike" cap="none" normalizeH="0" baseline="0" dirty="0">
              <a:ln>
                <a:noFill/>
              </a:ln>
              <a:effectLst/>
              <a:latin typeface="+mn-lt"/>
            </a:endParaRPr>
          </a:p>
        </p:txBody>
      </p:sp>
      <p:sp>
        <p:nvSpPr>
          <p:cNvPr id="97" name="TextBox 96">
            <a:extLst>
              <a:ext uri="{FF2B5EF4-FFF2-40B4-BE49-F238E27FC236}">
                <a16:creationId xmlns:a16="http://schemas.microsoft.com/office/drawing/2014/main" id="{549CD82D-97AA-478B-9114-E3BC67285027}"/>
              </a:ext>
            </a:extLst>
          </p:cNvPr>
          <p:cNvSpPr txBox="1"/>
          <p:nvPr/>
        </p:nvSpPr>
        <p:spPr bwMode="auto">
          <a:xfrm>
            <a:off x="5895696" y="1959795"/>
            <a:ext cx="759504" cy="20634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en-US" sz="1400" dirty="0"/>
              <a:t>IMS</a:t>
            </a:r>
          </a:p>
        </p:txBody>
      </p:sp>
      <p:grpSp>
        <p:nvGrpSpPr>
          <p:cNvPr id="98" name="Group 97">
            <a:extLst>
              <a:ext uri="{FF2B5EF4-FFF2-40B4-BE49-F238E27FC236}">
                <a16:creationId xmlns:a16="http://schemas.microsoft.com/office/drawing/2014/main" id="{E737A4F7-5A0A-4175-B4EE-228DFD020D22}"/>
              </a:ext>
            </a:extLst>
          </p:cNvPr>
          <p:cNvGrpSpPr/>
          <p:nvPr/>
        </p:nvGrpSpPr>
        <p:grpSpPr>
          <a:xfrm>
            <a:off x="6356224" y="2129630"/>
            <a:ext cx="657656" cy="571955"/>
            <a:chOff x="9807083" y="1914779"/>
            <a:chExt cx="724246" cy="571955"/>
          </a:xfrm>
        </p:grpSpPr>
        <p:sp>
          <p:nvSpPr>
            <p:cNvPr id="99" name="Freeform 13">
              <a:extLst>
                <a:ext uri="{FF2B5EF4-FFF2-40B4-BE49-F238E27FC236}">
                  <a16:creationId xmlns:a16="http://schemas.microsoft.com/office/drawing/2014/main" id="{0C29D379-86BE-4D59-A27D-AD70DE3BB191}"/>
                </a:ext>
              </a:extLst>
            </p:cNvPr>
            <p:cNvSpPr>
              <a:spLocks noChangeAspect="1" noEditPoints="1"/>
            </p:cNvSpPr>
            <p:nvPr/>
          </p:nvSpPr>
          <p:spPr bwMode="auto">
            <a:xfrm>
              <a:off x="9873673" y="1914779"/>
              <a:ext cx="591066" cy="571955"/>
            </a:xfrm>
            <a:custGeom>
              <a:avLst/>
              <a:gdLst>
                <a:gd name="T0" fmla="*/ 409 w 409"/>
                <a:gd name="T1" fmla="*/ 59 h 589"/>
                <a:gd name="T2" fmla="*/ 369 w 409"/>
                <a:gd name="T3" fmla="*/ 0 h 589"/>
                <a:gd name="T4" fmla="*/ 0 w 409"/>
                <a:gd name="T5" fmla="*/ 40 h 589"/>
                <a:gd name="T6" fmla="*/ 40 w 409"/>
                <a:gd name="T7" fmla="*/ 589 h 589"/>
                <a:gd name="T8" fmla="*/ 409 w 409"/>
                <a:gd name="T9" fmla="*/ 549 h 589"/>
                <a:gd name="T10" fmla="*/ 401 w 409"/>
                <a:gd name="T11" fmla="*/ 83 h 589"/>
                <a:gd name="T12" fmla="*/ 393 w 409"/>
                <a:gd name="T13" fmla="*/ 549 h 589"/>
                <a:gd name="T14" fmla="*/ 40 w 409"/>
                <a:gd name="T15" fmla="*/ 573 h 589"/>
                <a:gd name="T16" fmla="*/ 16 w 409"/>
                <a:gd name="T17" fmla="*/ 40 h 589"/>
                <a:gd name="T18" fmla="*/ 369 w 409"/>
                <a:gd name="T19" fmla="*/ 16 h 589"/>
                <a:gd name="T20" fmla="*/ 393 w 409"/>
                <a:gd name="T21" fmla="*/ 59 h 589"/>
                <a:gd name="T22" fmla="*/ 147 w 409"/>
                <a:gd name="T23" fmla="*/ 206 h 589"/>
                <a:gd name="T24" fmla="*/ 268 w 409"/>
                <a:gd name="T25" fmla="*/ 202 h 589"/>
                <a:gd name="T26" fmla="*/ 211 w 409"/>
                <a:gd name="T27" fmla="*/ 80 h 589"/>
                <a:gd name="T28" fmla="*/ 197 w 409"/>
                <a:gd name="T29" fmla="*/ 80 h 589"/>
                <a:gd name="T30" fmla="*/ 140 w 409"/>
                <a:gd name="T31" fmla="*/ 202 h 589"/>
                <a:gd name="T32" fmla="*/ 204 w 409"/>
                <a:gd name="T33" fmla="*/ 102 h 589"/>
                <a:gd name="T34" fmla="*/ 160 w 409"/>
                <a:gd name="T35" fmla="*/ 190 h 589"/>
                <a:gd name="T36" fmla="*/ 90 w 409"/>
                <a:gd name="T37" fmla="*/ 243 h 589"/>
                <a:gd name="T38" fmla="*/ 75 w 409"/>
                <a:gd name="T39" fmla="*/ 258 h 589"/>
                <a:gd name="T40" fmla="*/ 80 w 409"/>
                <a:gd name="T41" fmla="*/ 317 h 589"/>
                <a:gd name="T42" fmla="*/ 204 w 409"/>
                <a:gd name="T43" fmla="*/ 335 h 589"/>
                <a:gd name="T44" fmla="*/ 319 w 409"/>
                <a:gd name="T45" fmla="*/ 322 h 589"/>
                <a:gd name="T46" fmla="*/ 334 w 409"/>
                <a:gd name="T47" fmla="*/ 307 h 589"/>
                <a:gd name="T48" fmla="*/ 328 w 409"/>
                <a:gd name="T49" fmla="*/ 248 h 589"/>
                <a:gd name="T50" fmla="*/ 204 w 409"/>
                <a:gd name="T51" fmla="*/ 230 h 589"/>
                <a:gd name="T52" fmla="*/ 90 w 409"/>
                <a:gd name="T53" fmla="*/ 243 h 589"/>
                <a:gd name="T54" fmla="*/ 306 w 409"/>
                <a:gd name="T55" fmla="*/ 310 h 589"/>
                <a:gd name="T56" fmla="*/ 120 w 409"/>
                <a:gd name="T57" fmla="*/ 313 h 589"/>
                <a:gd name="T58" fmla="*/ 91 w 409"/>
                <a:gd name="T59" fmla="*/ 305 h 589"/>
                <a:gd name="T60" fmla="*/ 98 w 409"/>
                <a:gd name="T61" fmla="*/ 277 h 589"/>
                <a:gd name="T62" fmla="*/ 292 w 409"/>
                <a:gd name="T63" fmla="*/ 281 h 589"/>
                <a:gd name="T64" fmla="*/ 318 w 409"/>
                <a:gd name="T65" fmla="*/ 305 h 589"/>
                <a:gd name="T66" fmla="*/ 313 w 409"/>
                <a:gd name="T67" fmla="*/ 258 h 589"/>
                <a:gd name="T68" fmla="*/ 306 w 409"/>
                <a:gd name="T69" fmla="*/ 261 h 589"/>
                <a:gd name="T70" fmla="*/ 120 w 409"/>
                <a:gd name="T71" fmla="*/ 265 h 589"/>
                <a:gd name="T72" fmla="*/ 94 w 409"/>
                <a:gd name="T73" fmla="*/ 258 h 589"/>
                <a:gd name="T74" fmla="*/ 204 w 409"/>
                <a:gd name="T75" fmla="*/ 246 h 5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9"/>
                <a:gd name="T115" fmla="*/ 0 h 589"/>
                <a:gd name="T116" fmla="*/ 409 w 409"/>
                <a:gd name="T117" fmla="*/ 589 h 5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9" h="589">
                  <a:moveTo>
                    <a:pt x="401" y="67"/>
                  </a:moveTo>
                  <a:cubicBezTo>
                    <a:pt x="405" y="67"/>
                    <a:pt x="409" y="64"/>
                    <a:pt x="409" y="59"/>
                  </a:cubicBezTo>
                  <a:cubicBezTo>
                    <a:pt x="409" y="40"/>
                    <a:pt x="409" y="40"/>
                    <a:pt x="409" y="40"/>
                  </a:cubicBezTo>
                  <a:cubicBezTo>
                    <a:pt x="409" y="18"/>
                    <a:pt x="391" y="0"/>
                    <a:pt x="369" y="0"/>
                  </a:cubicBezTo>
                  <a:cubicBezTo>
                    <a:pt x="40" y="0"/>
                    <a:pt x="40" y="0"/>
                    <a:pt x="40" y="0"/>
                  </a:cubicBezTo>
                  <a:cubicBezTo>
                    <a:pt x="18" y="0"/>
                    <a:pt x="0" y="18"/>
                    <a:pt x="0" y="40"/>
                  </a:cubicBezTo>
                  <a:cubicBezTo>
                    <a:pt x="0" y="549"/>
                    <a:pt x="0" y="549"/>
                    <a:pt x="0" y="549"/>
                  </a:cubicBezTo>
                  <a:cubicBezTo>
                    <a:pt x="0" y="571"/>
                    <a:pt x="18" y="589"/>
                    <a:pt x="40" y="589"/>
                  </a:cubicBezTo>
                  <a:cubicBezTo>
                    <a:pt x="369" y="589"/>
                    <a:pt x="369" y="589"/>
                    <a:pt x="369" y="589"/>
                  </a:cubicBezTo>
                  <a:cubicBezTo>
                    <a:pt x="391" y="589"/>
                    <a:pt x="409" y="571"/>
                    <a:pt x="409" y="549"/>
                  </a:cubicBezTo>
                  <a:cubicBezTo>
                    <a:pt x="409" y="91"/>
                    <a:pt x="409" y="91"/>
                    <a:pt x="409" y="91"/>
                  </a:cubicBezTo>
                  <a:cubicBezTo>
                    <a:pt x="409" y="87"/>
                    <a:pt x="405" y="83"/>
                    <a:pt x="401" y="83"/>
                  </a:cubicBezTo>
                  <a:cubicBezTo>
                    <a:pt x="397" y="83"/>
                    <a:pt x="393" y="87"/>
                    <a:pt x="393" y="91"/>
                  </a:cubicBezTo>
                  <a:cubicBezTo>
                    <a:pt x="393" y="549"/>
                    <a:pt x="393" y="549"/>
                    <a:pt x="393" y="549"/>
                  </a:cubicBezTo>
                  <a:cubicBezTo>
                    <a:pt x="393" y="562"/>
                    <a:pt x="382" y="573"/>
                    <a:pt x="369" y="573"/>
                  </a:cubicBezTo>
                  <a:cubicBezTo>
                    <a:pt x="40" y="573"/>
                    <a:pt x="40" y="573"/>
                    <a:pt x="40" y="573"/>
                  </a:cubicBezTo>
                  <a:cubicBezTo>
                    <a:pt x="26" y="573"/>
                    <a:pt x="16" y="562"/>
                    <a:pt x="16" y="549"/>
                  </a:cubicBezTo>
                  <a:cubicBezTo>
                    <a:pt x="16" y="40"/>
                    <a:pt x="16" y="40"/>
                    <a:pt x="16" y="40"/>
                  </a:cubicBezTo>
                  <a:cubicBezTo>
                    <a:pt x="16" y="27"/>
                    <a:pt x="26" y="16"/>
                    <a:pt x="40" y="16"/>
                  </a:cubicBezTo>
                  <a:cubicBezTo>
                    <a:pt x="369" y="16"/>
                    <a:pt x="369" y="16"/>
                    <a:pt x="369" y="16"/>
                  </a:cubicBezTo>
                  <a:cubicBezTo>
                    <a:pt x="382" y="16"/>
                    <a:pt x="393" y="27"/>
                    <a:pt x="393" y="40"/>
                  </a:cubicBezTo>
                  <a:cubicBezTo>
                    <a:pt x="393" y="59"/>
                    <a:pt x="393" y="59"/>
                    <a:pt x="393" y="59"/>
                  </a:cubicBezTo>
                  <a:cubicBezTo>
                    <a:pt x="393" y="64"/>
                    <a:pt x="397" y="67"/>
                    <a:pt x="401" y="67"/>
                  </a:cubicBezTo>
                  <a:close/>
                  <a:moveTo>
                    <a:pt x="147" y="206"/>
                  </a:moveTo>
                  <a:cubicBezTo>
                    <a:pt x="261" y="206"/>
                    <a:pt x="261" y="206"/>
                    <a:pt x="261" y="206"/>
                  </a:cubicBezTo>
                  <a:cubicBezTo>
                    <a:pt x="264" y="206"/>
                    <a:pt x="266" y="204"/>
                    <a:pt x="268" y="202"/>
                  </a:cubicBezTo>
                  <a:cubicBezTo>
                    <a:pt x="269" y="200"/>
                    <a:pt x="269" y="197"/>
                    <a:pt x="268" y="194"/>
                  </a:cubicBezTo>
                  <a:cubicBezTo>
                    <a:pt x="211" y="80"/>
                    <a:pt x="211" y="80"/>
                    <a:pt x="211" y="80"/>
                  </a:cubicBezTo>
                  <a:cubicBezTo>
                    <a:pt x="210" y="78"/>
                    <a:pt x="207" y="76"/>
                    <a:pt x="204" y="76"/>
                  </a:cubicBezTo>
                  <a:cubicBezTo>
                    <a:pt x="201" y="76"/>
                    <a:pt x="198" y="78"/>
                    <a:pt x="197" y="80"/>
                  </a:cubicBezTo>
                  <a:cubicBezTo>
                    <a:pt x="140" y="194"/>
                    <a:pt x="140" y="194"/>
                    <a:pt x="140" y="194"/>
                  </a:cubicBezTo>
                  <a:cubicBezTo>
                    <a:pt x="139" y="197"/>
                    <a:pt x="139" y="200"/>
                    <a:pt x="140" y="202"/>
                  </a:cubicBezTo>
                  <a:cubicBezTo>
                    <a:pt x="142" y="204"/>
                    <a:pt x="144" y="206"/>
                    <a:pt x="147" y="206"/>
                  </a:cubicBezTo>
                  <a:close/>
                  <a:moveTo>
                    <a:pt x="204" y="102"/>
                  </a:moveTo>
                  <a:cubicBezTo>
                    <a:pt x="248" y="190"/>
                    <a:pt x="248" y="190"/>
                    <a:pt x="248" y="190"/>
                  </a:cubicBezTo>
                  <a:cubicBezTo>
                    <a:pt x="160" y="190"/>
                    <a:pt x="160" y="190"/>
                    <a:pt x="160" y="190"/>
                  </a:cubicBezTo>
                  <a:lnTo>
                    <a:pt x="204" y="102"/>
                  </a:lnTo>
                  <a:close/>
                  <a:moveTo>
                    <a:pt x="90" y="243"/>
                  </a:moveTo>
                  <a:cubicBezTo>
                    <a:pt x="86" y="244"/>
                    <a:pt x="83" y="246"/>
                    <a:pt x="80" y="248"/>
                  </a:cubicBezTo>
                  <a:cubicBezTo>
                    <a:pt x="78" y="250"/>
                    <a:pt x="75" y="254"/>
                    <a:pt x="75" y="258"/>
                  </a:cubicBezTo>
                  <a:cubicBezTo>
                    <a:pt x="75" y="307"/>
                    <a:pt x="75" y="307"/>
                    <a:pt x="75" y="307"/>
                  </a:cubicBezTo>
                  <a:cubicBezTo>
                    <a:pt x="75" y="311"/>
                    <a:pt x="78" y="315"/>
                    <a:pt x="80" y="317"/>
                  </a:cubicBezTo>
                  <a:cubicBezTo>
                    <a:pt x="85" y="321"/>
                    <a:pt x="91" y="323"/>
                    <a:pt x="98" y="325"/>
                  </a:cubicBezTo>
                  <a:cubicBezTo>
                    <a:pt x="121" y="331"/>
                    <a:pt x="160" y="335"/>
                    <a:pt x="204" y="335"/>
                  </a:cubicBezTo>
                  <a:cubicBezTo>
                    <a:pt x="238" y="335"/>
                    <a:pt x="269" y="333"/>
                    <a:pt x="292" y="329"/>
                  </a:cubicBezTo>
                  <a:cubicBezTo>
                    <a:pt x="303" y="327"/>
                    <a:pt x="312" y="325"/>
                    <a:pt x="319" y="322"/>
                  </a:cubicBezTo>
                  <a:cubicBezTo>
                    <a:pt x="323" y="321"/>
                    <a:pt x="326" y="319"/>
                    <a:pt x="328" y="317"/>
                  </a:cubicBezTo>
                  <a:cubicBezTo>
                    <a:pt x="331" y="315"/>
                    <a:pt x="334" y="311"/>
                    <a:pt x="334" y="307"/>
                  </a:cubicBezTo>
                  <a:cubicBezTo>
                    <a:pt x="334" y="258"/>
                    <a:pt x="334" y="258"/>
                    <a:pt x="334" y="258"/>
                  </a:cubicBezTo>
                  <a:cubicBezTo>
                    <a:pt x="334" y="254"/>
                    <a:pt x="331" y="250"/>
                    <a:pt x="328" y="248"/>
                  </a:cubicBezTo>
                  <a:cubicBezTo>
                    <a:pt x="324" y="244"/>
                    <a:pt x="318" y="242"/>
                    <a:pt x="310" y="240"/>
                  </a:cubicBezTo>
                  <a:cubicBezTo>
                    <a:pt x="288" y="234"/>
                    <a:pt x="249" y="230"/>
                    <a:pt x="204" y="230"/>
                  </a:cubicBezTo>
                  <a:cubicBezTo>
                    <a:pt x="171" y="230"/>
                    <a:pt x="140" y="232"/>
                    <a:pt x="117" y="236"/>
                  </a:cubicBezTo>
                  <a:cubicBezTo>
                    <a:pt x="106" y="238"/>
                    <a:pt x="97" y="240"/>
                    <a:pt x="90" y="243"/>
                  </a:cubicBezTo>
                  <a:close/>
                  <a:moveTo>
                    <a:pt x="318" y="305"/>
                  </a:moveTo>
                  <a:cubicBezTo>
                    <a:pt x="316" y="306"/>
                    <a:pt x="312" y="308"/>
                    <a:pt x="306" y="310"/>
                  </a:cubicBezTo>
                  <a:cubicBezTo>
                    <a:pt x="286" y="315"/>
                    <a:pt x="248" y="319"/>
                    <a:pt x="204" y="319"/>
                  </a:cubicBezTo>
                  <a:cubicBezTo>
                    <a:pt x="171" y="319"/>
                    <a:pt x="141" y="317"/>
                    <a:pt x="120" y="313"/>
                  </a:cubicBezTo>
                  <a:cubicBezTo>
                    <a:pt x="109" y="312"/>
                    <a:pt x="101" y="309"/>
                    <a:pt x="96" y="307"/>
                  </a:cubicBezTo>
                  <a:cubicBezTo>
                    <a:pt x="93" y="306"/>
                    <a:pt x="92" y="306"/>
                    <a:pt x="91" y="305"/>
                  </a:cubicBezTo>
                  <a:cubicBezTo>
                    <a:pt x="91" y="274"/>
                    <a:pt x="91" y="274"/>
                    <a:pt x="91" y="274"/>
                  </a:cubicBezTo>
                  <a:cubicBezTo>
                    <a:pt x="93" y="275"/>
                    <a:pt x="96" y="276"/>
                    <a:pt x="98" y="277"/>
                  </a:cubicBezTo>
                  <a:cubicBezTo>
                    <a:pt x="121" y="283"/>
                    <a:pt x="160" y="287"/>
                    <a:pt x="204" y="287"/>
                  </a:cubicBezTo>
                  <a:cubicBezTo>
                    <a:pt x="238" y="287"/>
                    <a:pt x="269" y="285"/>
                    <a:pt x="292" y="281"/>
                  </a:cubicBezTo>
                  <a:cubicBezTo>
                    <a:pt x="302" y="279"/>
                    <a:pt x="311" y="277"/>
                    <a:pt x="318" y="274"/>
                  </a:cubicBezTo>
                  <a:lnTo>
                    <a:pt x="318" y="305"/>
                  </a:lnTo>
                  <a:close/>
                  <a:moveTo>
                    <a:pt x="289" y="252"/>
                  </a:moveTo>
                  <a:cubicBezTo>
                    <a:pt x="299" y="253"/>
                    <a:pt x="308" y="256"/>
                    <a:pt x="313" y="258"/>
                  </a:cubicBezTo>
                  <a:cubicBezTo>
                    <a:pt x="314" y="258"/>
                    <a:pt x="314" y="258"/>
                    <a:pt x="315" y="258"/>
                  </a:cubicBezTo>
                  <a:cubicBezTo>
                    <a:pt x="313" y="259"/>
                    <a:pt x="310" y="260"/>
                    <a:pt x="306" y="261"/>
                  </a:cubicBezTo>
                  <a:cubicBezTo>
                    <a:pt x="286" y="267"/>
                    <a:pt x="248" y="271"/>
                    <a:pt x="204" y="271"/>
                  </a:cubicBezTo>
                  <a:cubicBezTo>
                    <a:pt x="171" y="271"/>
                    <a:pt x="141" y="269"/>
                    <a:pt x="120" y="265"/>
                  </a:cubicBezTo>
                  <a:cubicBezTo>
                    <a:pt x="109" y="263"/>
                    <a:pt x="101" y="261"/>
                    <a:pt x="96" y="259"/>
                  </a:cubicBezTo>
                  <a:cubicBezTo>
                    <a:pt x="95" y="259"/>
                    <a:pt x="95" y="259"/>
                    <a:pt x="94" y="258"/>
                  </a:cubicBezTo>
                  <a:cubicBezTo>
                    <a:pt x="96" y="257"/>
                    <a:pt x="99" y="256"/>
                    <a:pt x="103" y="255"/>
                  </a:cubicBezTo>
                  <a:cubicBezTo>
                    <a:pt x="122" y="250"/>
                    <a:pt x="161" y="246"/>
                    <a:pt x="204" y="246"/>
                  </a:cubicBezTo>
                  <a:cubicBezTo>
                    <a:pt x="238" y="246"/>
                    <a:pt x="268" y="248"/>
                    <a:pt x="289" y="252"/>
                  </a:cubicBezTo>
                  <a:close/>
                </a:path>
              </a:pathLst>
            </a:custGeom>
            <a:solidFill>
              <a:srgbClr val="7030A0"/>
            </a:solidFill>
            <a:ln>
              <a:noFill/>
            </a:ln>
            <a:extLst/>
          </p:spPr>
          <p:txBody>
            <a:bodyPr anchor="ct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endParaRPr lang="sv-SE" altLang="en-US" sz="1200"/>
            </a:p>
          </p:txBody>
        </p:sp>
        <p:sp>
          <p:nvSpPr>
            <p:cNvPr id="100" name="Text Box 45">
              <a:extLst>
                <a:ext uri="{FF2B5EF4-FFF2-40B4-BE49-F238E27FC236}">
                  <a16:creationId xmlns:a16="http://schemas.microsoft.com/office/drawing/2014/main" id="{19B289EB-8B4E-4049-8DEB-11A5AB1002F3}"/>
                </a:ext>
              </a:extLst>
            </p:cNvPr>
            <p:cNvSpPr txBox="1">
              <a:spLocks noChangeAspect="1" noChangeArrowheads="1"/>
            </p:cNvSpPr>
            <p:nvPr/>
          </p:nvSpPr>
          <p:spPr bwMode="auto">
            <a:xfrm>
              <a:off x="9807083" y="2290418"/>
              <a:ext cx="724246" cy="135422"/>
            </a:xfrm>
            <a:prstGeom prst="rect">
              <a:avLst/>
            </a:prstGeom>
            <a:noFill/>
            <a:ln>
              <a:noFill/>
            </a:ln>
            <a:extLst/>
          </p:spPr>
          <p:txBody>
            <a:bodyPr wrap="square" lIns="0" tIns="0" rIns="0" bIns="0" anchor="ctr">
              <a:spAutoFit/>
            </a:bodyPr>
            <a:lstStyle>
              <a:lvl1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eaLnBrk="0" hangingPunct="0">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4572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9144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13716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1828800" eaLnBrk="0" fontAlgn="base" hangingPunct="0">
                <a:spcBef>
                  <a:spcPct val="50000"/>
                </a:spcBef>
                <a:spcAft>
                  <a:spcPct val="0"/>
                </a:spcAft>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eaLnBrk="1" hangingPunct="1">
                <a:lnSpc>
                  <a:spcPct val="80000"/>
                </a:lnSpc>
                <a:spcBef>
                  <a:spcPct val="0"/>
                </a:spcBef>
              </a:pPr>
              <a:r>
                <a:rPr lang="sv-SE" altLang="en-US" sz="1100" dirty="0">
                  <a:solidFill>
                    <a:srgbClr val="7030A0"/>
                  </a:solidFill>
                </a:rPr>
                <a:t>S-CSCF</a:t>
              </a:r>
            </a:p>
          </p:txBody>
        </p:sp>
      </p:grpSp>
      <p:cxnSp>
        <p:nvCxnSpPr>
          <p:cNvPr id="101" name="Straight Connector 100">
            <a:extLst>
              <a:ext uri="{FF2B5EF4-FFF2-40B4-BE49-F238E27FC236}">
                <a16:creationId xmlns:a16="http://schemas.microsoft.com/office/drawing/2014/main" id="{13EDB0E2-4F76-45FC-9D80-79F3261787BD}"/>
              </a:ext>
            </a:extLst>
          </p:cNvPr>
          <p:cNvCxnSpPr>
            <a:cxnSpLocks/>
          </p:cNvCxnSpPr>
          <p:nvPr/>
        </p:nvCxnSpPr>
        <p:spPr bwMode="auto">
          <a:xfrm>
            <a:off x="6649588" y="2686729"/>
            <a:ext cx="1402916" cy="724960"/>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02" name="Rectangle 60">
            <a:extLst>
              <a:ext uri="{FF2B5EF4-FFF2-40B4-BE49-F238E27FC236}">
                <a16:creationId xmlns:a16="http://schemas.microsoft.com/office/drawing/2014/main" id="{4490213F-CD10-4273-A21D-9B0E945F514E}"/>
              </a:ext>
            </a:extLst>
          </p:cNvPr>
          <p:cNvSpPr>
            <a:spLocks noChangeArrowheads="1"/>
          </p:cNvSpPr>
          <p:nvPr/>
        </p:nvSpPr>
        <p:spPr bwMode="auto">
          <a:xfrm>
            <a:off x="5981802" y="2975692"/>
            <a:ext cx="157298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100" dirty="0">
                <a:solidFill>
                  <a:srgbClr val="7030A0"/>
                </a:solidFill>
                <a:ea typeface="SimSun" charset="-122"/>
              </a:rPr>
              <a:t>1. </a:t>
            </a:r>
            <a:r>
              <a:rPr lang="en-US" sz="1100" dirty="0" err="1">
                <a:solidFill>
                  <a:srgbClr val="7030A0"/>
                </a:solidFill>
                <a:ea typeface="SimSun" charset="-122"/>
              </a:rPr>
              <a:t>Cx</a:t>
            </a:r>
            <a:r>
              <a:rPr lang="en-US" sz="1100" dirty="0">
                <a:solidFill>
                  <a:srgbClr val="7030A0"/>
                </a:solidFill>
                <a:ea typeface="SimSun" charset="-122"/>
              </a:rPr>
              <a:t>: P-CSCF rest </a:t>
            </a:r>
            <a:r>
              <a:rPr lang="en-US" sz="1100" dirty="0" err="1">
                <a:solidFill>
                  <a:srgbClr val="7030A0"/>
                </a:solidFill>
                <a:ea typeface="SimSun" charset="-122"/>
              </a:rPr>
              <a:t>ind</a:t>
            </a:r>
            <a:endParaRPr lang="en-US" sz="1100" dirty="0">
              <a:solidFill>
                <a:srgbClr val="7030A0"/>
              </a:solidFill>
              <a:ea typeface="SimSun" charset="-122"/>
            </a:endParaRPr>
          </a:p>
        </p:txBody>
      </p:sp>
      <p:grpSp>
        <p:nvGrpSpPr>
          <p:cNvPr id="119" name="Group 118">
            <a:extLst>
              <a:ext uri="{FF2B5EF4-FFF2-40B4-BE49-F238E27FC236}">
                <a16:creationId xmlns:a16="http://schemas.microsoft.com/office/drawing/2014/main" id="{FFE6032B-1787-4584-BA8E-6861C1F36658}"/>
              </a:ext>
            </a:extLst>
          </p:cNvPr>
          <p:cNvGrpSpPr/>
          <p:nvPr/>
        </p:nvGrpSpPr>
        <p:grpSpPr>
          <a:xfrm rot="2212472">
            <a:off x="8808078" y="4882348"/>
            <a:ext cx="304568" cy="235590"/>
            <a:chOff x="5791433" y="1593210"/>
            <a:chExt cx="304568" cy="235590"/>
          </a:xfrm>
        </p:grpSpPr>
        <p:cxnSp>
          <p:nvCxnSpPr>
            <p:cNvPr id="113" name="Straight Connector 112">
              <a:extLst>
                <a:ext uri="{FF2B5EF4-FFF2-40B4-BE49-F238E27FC236}">
                  <a16:creationId xmlns:a16="http://schemas.microsoft.com/office/drawing/2014/main" id="{243C3218-7D14-4478-A7A1-5CE09CCD49B4}"/>
                </a:ext>
              </a:extLst>
            </p:cNvPr>
            <p:cNvCxnSpPr>
              <a:cxnSpLocks/>
            </p:cNvCxnSpPr>
            <p:nvPr/>
          </p:nvCxnSpPr>
          <p:spPr bwMode="auto">
            <a:xfrm flipH="1">
              <a:off x="5791433" y="1593210"/>
              <a:ext cx="304568" cy="235590"/>
            </a:xfrm>
            <a:prstGeom prst="line">
              <a:avLst/>
            </a:prstGeom>
            <a:solidFill>
              <a:schemeClr val="accent1"/>
            </a:solidFill>
            <a:ln w="38100" cap="flat" cmpd="sng" algn="ctr">
              <a:solidFill>
                <a:srgbClr val="FF0000"/>
              </a:solidFill>
              <a:prstDash val="solid"/>
              <a:round/>
              <a:headEnd type="none" w="med" len="med"/>
              <a:tailEnd type="none"/>
            </a:ln>
            <a:effectLst/>
          </p:spPr>
        </p:cxnSp>
        <p:cxnSp>
          <p:nvCxnSpPr>
            <p:cNvPr id="114" name="Straight Connector 113">
              <a:extLst>
                <a:ext uri="{FF2B5EF4-FFF2-40B4-BE49-F238E27FC236}">
                  <a16:creationId xmlns:a16="http://schemas.microsoft.com/office/drawing/2014/main" id="{F973B42E-E190-48F6-BA2E-D066ACDCA0C6}"/>
                </a:ext>
              </a:extLst>
            </p:cNvPr>
            <p:cNvCxnSpPr>
              <a:cxnSpLocks/>
            </p:cNvCxnSpPr>
            <p:nvPr/>
          </p:nvCxnSpPr>
          <p:spPr bwMode="auto">
            <a:xfrm flipH="1" flipV="1">
              <a:off x="5791434" y="1593210"/>
              <a:ext cx="304566" cy="235590"/>
            </a:xfrm>
            <a:prstGeom prst="line">
              <a:avLst/>
            </a:prstGeom>
            <a:solidFill>
              <a:schemeClr val="accent1"/>
            </a:solidFill>
            <a:ln w="38100" cap="flat" cmpd="sng" algn="ctr">
              <a:solidFill>
                <a:srgbClr val="FF0000"/>
              </a:solidFill>
              <a:prstDash val="solid"/>
              <a:round/>
              <a:headEnd type="none" w="med" len="med"/>
              <a:tailEnd type="none"/>
            </a:ln>
            <a:effectLst/>
          </p:spPr>
        </p:cxnSp>
      </p:grpSp>
      <p:sp>
        <p:nvSpPr>
          <p:cNvPr id="120" name="TextBox 119">
            <a:extLst>
              <a:ext uri="{FF2B5EF4-FFF2-40B4-BE49-F238E27FC236}">
                <a16:creationId xmlns:a16="http://schemas.microsoft.com/office/drawing/2014/main" id="{30C000D6-147A-41C9-A12C-9209348D348A}"/>
              </a:ext>
            </a:extLst>
          </p:cNvPr>
          <p:cNvSpPr txBox="1"/>
          <p:nvPr/>
        </p:nvSpPr>
        <p:spPr bwMode="auto">
          <a:xfrm>
            <a:off x="8381331" y="3363902"/>
            <a:ext cx="489143" cy="24678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en-US" sz="1600" b="1" dirty="0">
                <a:solidFill>
                  <a:srgbClr val="FF0000"/>
                </a:solidFill>
              </a:rPr>
              <a:t>? </a:t>
            </a:r>
          </a:p>
        </p:txBody>
      </p:sp>
      <p:sp>
        <p:nvSpPr>
          <p:cNvPr id="121" name="Speech Bubble: Rectangle with Corners Rounded 120">
            <a:extLst>
              <a:ext uri="{FF2B5EF4-FFF2-40B4-BE49-F238E27FC236}">
                <a16:creationId xmlns:a16="http://schemas.microsoft.com/office/drawing/2014/main" id="{2967F416-B4B1-47E5-96AD-1F4DC5C649AB}"/>
              </a:ext>
            </a:extLst>
          </p:cNvPr>
          <p:cNvSpPr/>
          <p:nvPr/>
        </p:nvSpPr>
        <p:spPr bwMode="auto">
          <a:xfrm>
            <a:off x="9486403" y="702370"/>
            <a:ext cx="2625466" cy="2389449"/>
          </a:xfrm>
          <a:prstGeom prst="wedgeRoundRectCallout">
            <a:avLst>
              <a:gd name="adj1" fmla="val -80696"/>
              <a:gd name="adj2" fmla="val 56318"/>
              <a:gd name="adj3" fmla="val 16667"/>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fontAlgn="base">
              <a:spcAft>
                <a:spcPct val="0"/>
              </a:spcAft>
            </a:pPr>
            <a:r>
              <a:rPr lang="en-US" sz="1200" b="1" dirty="0">
                <a:solidFill>
                  <a:schemeClr val="accent1"/>
                </a:solidFill>
              </a:rPr>
              <a:t>[Observation-4] </a:t>
            </a:r>
            <a:r>
              <a:rPr lang="en-US" sz="1200" dirty="0"/>
              <a:t>P-CSCF restoration may not work if HSS sends the P-CSCF rest </a:t>
            </a:r>
            <a:r>
              <a:rPr lang="en-US" sz="1200" dirty="0" err="1"/>
              <a:t>ind</a:t>
            </a:r>
            <a:r>
              <a:rPr lang="en-US" sz="1200" dirty="0"/>
              <a:t> to AAA as </a:t>
            </a:r>
            <a:r>
              <a:rPr lang="en-US" sz="1200" dirty="0" err="1"/>
              <a:t>Swx</a:t>
            </a:r>
            <a:r>
              <a:rPr lang="en-US" sz="1200" dirty="0"/>
              <a:t> session exist, </a:t>
            </a:r>
            <a:r>
              <a:rPr lang="en-US" sz="1200" dirty="0">
                <a:solidFill>
                  <a:schemeClr val="accent5"/>
                </a:solidFill>
              </a:rPr>
              <a:t>unless</a:t>
            </a:r>
            <a:r>
              <a:rPr lang="en-US" sz="1200" dirty="0"/>
              <a:t> </a:t>
            </a:r>
            <a:r>
              <a:rPr lang="en-GB" sz="1200" dirty="0">
                <a:solidFill>
                  <a:schemeClr val="accent5"/>
                </a:solidFill>
              </a:rPr>
              <a:t>HSS becomes aware if S6b or N10 is used for PDN connection established by ePDG which means impact on HSS, and maybe on UDM to differentiate if N10 is used for PDN connection from ePDG or for PDU Session in 5GC.</a:t>
            </a:r>
            <a:endParaRPr kumimoji="0" lang="en-US" sz="1200" b="0" i="0" u="none" strike="noStrike" cap="none" normalizeH="0" baseline="0" dirty="0">
              <a:ln>
                <a:noFill/>
              </a:ln>
              <a:solidFill>
                <a:schemeClr val="accent5"/>
              </a:solidFill>
              <a:effectLst/>
            </a:endParaRPr>
          </a:p>
        </p:txBody>
      </p:sp>
      <p:cxnSp>
        <p:nvCxnSpPr>
          <p:cNvPr id="124" name="Straight Connector 123">
            <a:extLst>
              <a:ext uri="{FF2B5EF4-FFF2-40B4-BE49-F238E27FC236}">
                <a16:creationId xmlns:a16="http://schemas.microsoft.com/office/drawing/2014/main" id="{4C984451-6060-4270-BC89-F77BD37CF8C1}"/>
              </a:ext>
            </a:extLst>
          </p:cNvPr>
          <p:cNvCxnSpPr>
            <a:cxnSpLocks/>
          </p:cNvCxnSpPr>
          <p:nvPr/>
        </p:nvCxnSpPr>
        <p:spPr bwMode="auto">
          <a:xfrm>
            <a:off x="8249919" y="4146131"/>
            <a:ext cx="366" cy="437255"/>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sp>
        <p:nvSpPr>
          <p:cNvPr id="128" name="TextBox 127">
            <a:extLst>
              <a:ext uri="{FF2B5EF4-FFF2-40B4-BE49-F238E27FC236}">
                <a16:creationId xmlns:a16="http://schemas.microsoft.com/office/drawing/2014/main" id="{ADEC99DB-D9AC-44BD-AFB9-ABD19CE10587}"/>
              </a:ext>
            </a:extLst>
          </p:cNvPr>
          <p:cNvSpPr txBox="1"/>
          <p:nvPr/>
        </p:nvSpPr>
        <p:spPr bwMode="auto">
          <a:xfrm>
            <a:off x="8223740" y="3972827"/>
            <a:ext cx="413729" cy="255827"/>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en-US" sz="1600" b="1" dirty="0">
                <a:solidFill>
                  <a:srgbClr val="FF0000"/>
                </a:solidFill>
              </a:rPr>
              <a:t>? </a:t>
            </a:r>
          </a:p>
        </p:txBody>
      </p:sp>
      <p:sp>
        <p:nvSpPr>
          <p:cNvPr id="129" name="Rectangle 60">
            <a:extLst>
              <a:ext uri="{FF2B5EF4-FFF2-40B4-BE49-F238E27FC236}">
                <a16:creationId xmlns:a16="http://schemas.microsoft.com/office/drawing/2014/main" id="{BA123FAD-DC19-4B2B-ACB4-6C8405D9416E}"/>
              </a:ext>
            </a:extLst>
          </p:cNvPr>
          <p:cNvSpPr>
            <a:spLocks noChangeArrowheads="1"/>
          </p:cNvSpPr>
          <p:nvPr/>
        </p:nvSpPr>
        <p:spPr bwMode="auto">
          <a:xfrm>
            <a:off x="8279879" y="4178402"/>
            <a:ext cx="1378780"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100" dirty="0">
                <a:solidFill>
                  <a:srgbClr val="7030A0"/>
                </a:solidFill>
                <a:ea typeface="SimSun" charset="-122"/>
              </a:rPr>
              <a:t>P-CSCF rest </a:t>
            </a:r>
            <a:r>
              <a:rPr lang="en-US" sz="1100" dirty="0" err="1">
                <a:solidFill>
                  <a:srgbClr val="7030A0"/>
                </a:solidFill>
                <a:ea typeface="SimSun" charset="-122"/>
              </a:rPr>
              <a:t>ind</a:t>
            </a:r>
            <a:endParaRPr lang="en-US" sz="1100" dirty="0">
              <a:solidFill>
                <a:srgbClr val="7030A0"/>
              </a:solidFill>
              <a:ea typeface="SimSun" charset="-122"/>
            </a:endParaRPr>
          </a:p>
        </p:txBody>
      </p:sp>
      <p:sp>
        <p:nvSpPr>
          <p:cNvPr id="130" name="Rectangle 60">
            <a:extLst>
              <a:ext uri="{FF2B5EF4-FFF2-40B4-BE49-F238E27FC236}">
                <a16:creationId xmlns:a16="http://schemas.microsoft.com/office/drawing/2014/main" id="{695D1D56-5503-4582-8B2A-D568993B176A}"/>
              </a:ext>
            </a:extLst>
          </p:cNvPr>
          <p:cNvSpPr>
            <a:spLocks noChangeArrowheads="1"/>
          </p:cNvSpPr>
          <p:nvPr/>
        </p:nvSpPr>
        <p:spPr bwMode="auto">
          <a:xfrm>
            <a:off x="8573078" y="3359767"/>
            <a:ext cx="1378780"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100" dirty="0">
                <a:solidFill>
                  <a:schemeClr val="accent5"/>
                </a:solidFill>
                <a:ea typeface="SimSun" charset="-122"/>
              </a:rPr>
              <a:t>P-CSCF rest </a:t>
            </a:r>
            <a:r>
              <a:rPr lang="en-US" sz="1100" dirty="0" err="1">
                <a:solidFill>
                  <a:schemeClr val="accent5"/>
                </a:solidFill>
                <a:ea typeface="SimSun" charset="-122"/>
              </a:rPr>
              <a:t>ind</a:t>
            </a:r>
            <a:endParaRPr lang="en-US" sz="1100" dirty="0">
              <a:solidFill>
                <a:schemeClr val="accent5"/>
              </a:solidFill>
              <a:ea typeface="SimSun" charset="-122"/>
            </a:endParaRPr>
          </a:p>
        </p:txBody>
      </p:sp>
      <p:sp>
        <p:nvSpPr>
          <p:cNvPr id="89" name="Content Placeholder 1">
            <a:extLst>
              <a:ext uri="{FF2B5EF4-FFF2-40B4-BE49-F238E27FC236}">
                <a16:creationId xmlns:a16="http://schemas.microsoft.com/office/drawing/2014/main" id="{A7A7B6DF-B3B3-4272-B381-F26A6A6F327F}"/>
              </a:ext>
            </a:extLst>
          </p:cNvPr>
          <p:cNvSpPr txBox="1">
            <a:spLocks/>
          </p:cNvSpPr>
          <p:nvPr/>
        </p:nvSpPr>
        <p:spPr bwMode="auto">
          <a:xfrm>
            <a:off x="5469132" y="1260955"/>
            <a:ext cx="3913348" cy="455179"/>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r>
              <a:rPr lang="en-US" sz="1600" dirty="0">
                <a:solidFill>
                  <a:schemeClr val="accent5"/>
                </a:solidFill>
              </a:rPr>
              <a:t>P-CSCF restoration if N10 is used instead of S6b</a:t>
            </a:r>
          </a:p>
        </p:txBody>
      </p:sp>
      <p:sp>
        <p:nvSpPr>
          <p:cNvPr id="104" name="Rectangle 60">
            <a:extLst>
              <a:ext uri="{FF2B5EF4-FFF2-40B4-BE49-F238E27FC236}">
                <a16:creationId xmlns:a16="http://schemas.microsoft.com/office/drawing/2014/main" id="{312E4B83-461F-4D8B-AC00-9BF2988948D5}"/>
              </a:ext>
            </a:extLst>
          </p:cNvPr>
          <p:cNvSpPr>
            <a:spLocks noChangeArrowheads="1"/>
          </p:cNvSpPr>
          <p:nvPr/>
        </p:nvSpPr>
        <p:spPr bwMode="auto">
          <a:xfrm rot="1290675">
            <a:off x="8388572" y="4998772"/>
            <a:ext cx="137327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rIns="72000">
            <a:spAutoFit/>
          </a:bodyPr>
          <a:lstStyle/>
          <a:p>
            <a:pPr>
              <a:spcBef>
                <a:spcPct val="25000"/>
              </a:spcBef>
            </a:pPr>
            <a:r>
              <a:rPr lang="en-US" sz="1100" dirty="0">
                <a:solidFill>
                  <a:srgbClr val="7030A0"/>
                </a:solidFill>
                <a:ea typeface="SimSun" charset="-122"/>
              </a:rPr>
              <a:t>P-CSCF rest </a:t>
            </a:r>
            <a:r>
              <a:rPr lang="en-US" sz="1100" dirty="0" err="1">
                <a:solidFill>
                  <a:srgbClr val="7030A0"/>
                </a:solidFill>
                <a:ea typeface="SimSun" charset="-122"/>
              </a:rPr>
              <a:t>ind</a:t>
            </a:r>
            <a:r>
              <a:rPr lang="en-US" sz="1100" dirty="0">
                <a:solidFill>
                  <a:srgbClr val="7030A0"/>
                </a:solidFill>
                <a:ea typeface="SimSun" charset="-122"/>
              </a:rPr>
              <a:t> over </a:t>
            </a:r>
            <a:r>
              <a:rPr lang="en-US" sz="1100" dirty="0">
                <a:solidFill>
                  <a:schemeClr val="accent6"/>
                </a:solidFill>
                <a:ea typeface="SimSun" charset="-122"/>
              </a:rPr>
              <a:t>S6b</a:t>
            </a:r>
          </a:p>
        </p:txBody>
      </p:sp>
      <p:cxnSp>
        <p:nvCxnSpPr>
          <p:cNvPr id="10" name="Straight Connector 9">
            <a:extLst>
              <a:ext uri="{FF2B5EF4-FFF2-40B4-BE49-F238E27FC236}">
                <a16:creationId xmlns:a16="http://schemas.microsoft.com/office/drawing/2014/main" id="{112FDF30-297D-4DF8-A975-2E793F45C2EB}"/>
              </a:ext>
            </a:extLst>
          </p:cNvPr>
          <p:cNvCxnSpPr/>
          <p:nvPr/>
        </p:nvCxnSpPr>
        <p:spPr bwMode="auto">
          <a:xfrm>
            <a:off x="5165889" y="1363283"/>
            <a:ext cx="0" cy="5057680"/>
          </a:xfrm>
          <a:prstGeom prst="line">
            <a:avLst/>
          </a:prstGeom>
          <a:solidFill>
            <a:schemeClr val="accent1"/>
          </a:solidFill>
          <a:ln w="28575" cap="flat" cmpd="sng" algn="ctr">
            <a:solidFill>
              <a:schemeClr val="accent1"/>
            </a:solidFill>
            <a:prstDash val="solid"/>
            <a:round/>
            <a:headEnd type="none" w="med" len="med"/>
            <a:tailEnd type="none"/>
          </a:ln>
          <a:effectLst/>
        </p:spPr>
      </p:cxnSp>
    </p:spTree>
    <p:extLst>
      <p:ext uri="{BB962C8B-B14F-4D97-AF65-F5344CB8AC3E}">
        <p14:creationId xmlns:p14="http://schemas.microsoft.com/office/powerpoint/2010/main" val="1231729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616787D-4E90-41B3-B93C-9560B2DC5907}"/>
              </a:ext>
            </a:extLst>
          </p:cNvPr>
          <p:cNvSpPr>
            <a:spLocks noGrp="1"/>
          </p:cNvSpPr>
          <p:nvPr>
            <p:ph type="title"/>
          </p:nvPr>
        </p:nvSpPr>
        <p:spPr>
          <a:xfrm>
            <a:off x="176843" y="165472"/>
            <a:ext cx="11148333" cy="583565"/>
          </a:xfrm>
        </p:spPr>
        <p:txBody>
          <a:bodyPr/>
          <a:lstStyle/>
          <a:p>
            <a:r>
              <a:rPr lang="en-US" sz="3000" dirty="0"/>
              <a:t>Implication of not requiring S6b from PGW-C+SMF for </a:t>
            </a:r>
            <a:r>
              <a:rPr lang="en-US" sz="3000" dirty="0" err="1"/>
              <a:t>ePDG</a:t>
            </a:r>
            <a:r>
              <a:rPr lang="en-US" sz="3000" dirty="0"/>
              <a:t> support (3/3)</a:t>
            </a:r>
          </a:p>
        </p:txBody>
      </p:sp>
      <p:graphicFrame>
        <p:nvGraphicFramePr>
          <p:cNvPr id="4" name="Table 3">
            <a:extLst>
              <a:ext uri="{FF2B5EF4-FFF2-40B4-BE49-F238E27FC236}">
                <a16:creationId xmlns:a16="http://schemas.microsoft.com/office/drawing/2014/main" id="{1DD01E3D-0952-4DC5-B4C4-E79FEF28A934}"/>
              </a:ext>
            </a:extLst>
          </p:cNvPr>
          <p:cNvGraphicFramePr>
            <a:graphicFrameLocks noGrp="1"/>
          </p:cNvGraphicFramePr>
          <p:nvPr>
            <p:extLst>
              <p:ext uri="{D42A27DB-BD31-4B8C-83A1-F6EECF244321}">
                <p14:modId xmlns:p14="http://schemas.microsoft.com/office/powerpoint/2010/main" val="2250078372"/>
              </p:ext>
            </p:extLst>
          </p:nvPr>
        </p:nvGraphicFramePr>
        <p:xfrm>
          <a:off x="176843" y="563162"/>
          <a:ext cx="11751207" cy="3452500"/>
        </p:xfrm>
        <a:graphic>
          <a:graphicData uri="http://schemas.openxmlformats.org/drawingml/2006/table">
            <a:tbl>
              <a:tblPr firstRow="1" bandRow="1">
                <a:tableStyleId>{5C22544A-7EE6-4342-B048-85BDC9FD1C3A}</a:tableStyleId>
              </a:tblPr>
              <a:tblGrid>
                <a:gridCol w="2033976">
                  <a:extLst>
                    <a:ext uri="{9D8B030D-6E8A-4147-A177-3AD203B41FA5}">
                      <a16:colId xmlns:a16="http://schemas.microsoft.com/office/drawing/2014/main" val="2622327954"/>
                    </a:ext>
                  </a:extLst>
                </a:gridCol>
                <a:gridCol w="1518699">
                  <a:extLst>
                    <a:ext uri="{9D8B030D-6E8A-4147-A177-3AD203B41FA5}">
                      <a16:colId xmlns:a16="http://schemas.microsoft.com/office/drawing/2014/main" val="3738778839"/>
                    </a:ext>
                  </a:extLst>
                </a:gridCol>
                <a:gridCol w="2011680">
                  <a:extLst>
                    <a:ext uri="{9D8B030D-6E8A-4147-A177-3AD203B41FA5}">
                      <a16:colId xmlns:a16="http://schemas.microsoft.com/office/drawing/2014/main" val="1389450679"/>
                    </a:ext>
                  </a:extLst>
                </a:gridCol>
                <a:gridCol w="6186852">
                  <a:extLst>
                    <a:ext uri="{9D8B030D-6E8A-4147-A177-3AD203B41FA5}">
                      <a16:colId xmlns:a16="http://schemas.microsoft.com/office/drawing/2014/main" val="3356121304"/>
                    </a:ext>
                  </a:extLst>
                </a:gridCol>
              </a:tblGrid>
              <a:tr h="648340">
                <a:tc>
                  <a:txBody>
                    <a:bodyPr/>
                    <a:lstStyle/>
                    <a:p>
                      <a:r>
                        <a:rPr lang="en-US" dirty="0"/>
                        <a:t>Scenarios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UE is 5GC NAS capable?</a:t>
                      </a:r>
                    </a:p>
                  </a:txBody>
                  <a:tcPr/>
                </a:tc>
                <a:tc>
                  <a:txBody>
                    <a:bodyPr/>
                    <a:lstStyle/>
                    <a:p>
                      <a:r>
                        <a:rPr lang="en-US" sz="1600" dirty="0"/>
                        <a:t>Network allows 5GC interworking</a:t>
                      </a:r>
                    </a:p>
                  </a:txBody>
                  <a:tcPr/>
                </a:tc>
                <a:tc>
                  <a:txBody>
                    <a:bodyPr/>
                    <a:lstStyle/>
                    <a:p>
                      <a:r>
                        <a:rPr lang="en-US" sz="1600" dirty="0"/>
                        <a:t>N10 possible?</a:t>
                      </a:r>
                    </a:p>
                  </a:txBody>
                  <a:tcPr/>
                </a:tc>
                <a:extLst>
                  <a:ext uri="{0D108BD9-81ED-4DB2-BD59-A6C34878D82A}">
                    <a16:rowId xmlns:a16="http://schemas.microsoft.com/office/drawing/2014/main" val="2058438445"/>
                  </a:ext>
                </a:extLst>
              </a:tr>
              <a:tr h="335137">
                <a:tc>
                  <a:txBody>
                    <a:bodyPr/>
                    <a:lstStyle/>
                    <a:p>
                      <a:r>
                        <a:rPr lang="en-US" sz="1600" b="1" dirty="0">
                          <a:solidFill>
                            <a:schemeClr val="accent1"/>
                          </a:solidFill>
                        </a:rPr>
                        <a:t>Scenario-1</a:t>
                      </a:r>
                      <a:r>
                        <a:rPr lang="en-US" sz="1600" dirty="0"/>
                        <a:t> </a:t>
                      </a:r>
                      <a:r>
                        <a:rPr lang="en-US" sz="1600" b="1" dirty="0"/>
                        <a:t>5GC interworking supported</a:t>
                      </a:r>
                    </a:p>
                  </a:txBody>
                  <a:tcPr/>
                </a:tc>
                <a:tc>
                  <a:txBody>
                    <a:bodyPr/>
                    <a:lstStyle/>
                    <a:p>
                      <a:r>
                        <a:rPr lang="en-US" sz="1600" dirty="0"/>
                        <a:t>Y</a:t>
                      </a:r>
                    </a:p>
                  </a:txBody>
                  <a:tcPr/>
                </a:tc>
                <a:tc>
                  <a:txBody>
                    <a:bodyPr/>
                    <a:lstStyle/>
                    <a:p>
                      <a:r>
                        <a:rPr lang="en-US" sz="1600" dirty="0"/>
                        <a:t>Y</a:t>
                      </a:r>
                    </a:p>
                  </a:txBody>
                  <a:tcPr/>
                </a:tc>
                <a:tc>
                  <a:txBody>
                    <a:bodyPr/>
                    <a:lstStyle/>
                    <a:p>
                      <a:r>
                        <a:rPr lang="en-US" sz="1600" dirty="0"/>
                        <a:t>In </a:t>
                      </a:r>
                      <a:r>
                        <a:rPr lang="en-US" sz="1600" dirty="0">
                          <a:solidFill>
                            <a:schemeClr val="accent1"/>
                          </a:solidFill>
                        </a:rPr>
                        <a:t>non-roaming and home routed </a:t>
                      </a:r>
                      <a:r>
                        <a:rPr lang="en-US" sz="1600" dirty="0"/>
                        <a:t>roaming, N10 may be possible </a:t>
                      </a:r>
                      <a:r>
                        <a:rPr lang="en-US" sz="1200" dirty="0">
                          <a:solidFill>
                            <a:schemeClr val="accent5"/>
                          </a:solidFill>
                        </a:rPr>
                        <a:t>with implication in [Observations-2&amp;3&amp;4].</a:t>
                      </a:r>
                    </a:p>
                    <a:p>
                      <a:endParaRPr lang="en-US" sz="1000" dirty="0"/>
                    </a:p>
                    <a:p>
                      <a:r>
                        <a:rPr lang="en-US" sz="1600" dirty="0">
                          <a:solidFill>
                            <a:schemeClr val="accent1"/>
                          </a:solidFill>
                        </a:rPr>
                        <a:t>In LBO roaming, </a:t>
                      </a:r>
                      <a:r>
                        <a:rPr lang="en-US" sz="1600" dirty="0">
                          <a:solidFill>
                            <a:schemeClr val="tx1"/>
                          </a:solidFill>
                        </a:rPr>
                        <a:t>HPLMN does not have control whether or N10 can be used by the VPLMN</a:t>
                      </a:r>
                    </a:p>
                  </a:txBody>
                  <a:tcPr/>
                </a:tc>
                <a:extLst>
                  <a:ext uri="{0D108BD9-81ED-4DB2-BD59-A6C34878D82A}">
                    <a16:rowId xmlns:a16="http://schemas.microsoft.com/office/drawing/2014/main" val="1190819433"/>
                  </a:ext>
                </a:extLst>
              </a:tr>
              <a:tr h="5381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accent1"/>
                          </a:solidFill>
                        </a:rPr>
                        <a:t>Scenario-2</a:t>
                      </a:r>
                      <a:r>
                        <a:rPr lang="en-US" sz="1600" b="1" dirty="0"/>
                        <a:t> 5GC interworking NOT supported</a:t>
                      </a:r>
                    </a:p>
                  </a:txBody>
                  <a:tcPr/>
                </a:tc>
                <a:tc>
                  <a:txBody>
                    <a:bodyPr/>
                    <a:lstStyle/>
                    <a:p>
                      <a:r>
                        <a:rPr lang="en-US" sz="1600" dirty="0"/>
                        <a:t>Y</a:t>
                      </a:r>
                    </a:p>
                  </a:txBody>
                  <a:tcPr/>
                </a:tc>
                <a:tc>
                  <a:txBody>
                    <a:bodyPr/>
                    <a:lstStyle/>
                    <a:p>
                      <a:r>
                        <a:rPr lang="en-US" sz="1600" dirty="0"/>
                        <a:t>N</a:t>
                      </a:r>
                    </a:p>
                  </a:txBody>
                  <a:tcPr/>
                </a:tc>
                <a:tc>
                  <a:txBody>
                    <a:bodyPr/>
                    <a:lstStyle/>
                    <a:p>
                      <a:r>
                        <a:rPr lang="en-US" sz="1600" dirty="0"/>
                        <a:t>If </a:t>
                      </a:r>
                      <a:r>
                        <a:rPr lang="en-US" sz="1600" dirty="0">
                          <a:solidFill>
                            <a:schemeClr val="tx1"/>
                          </a:solidFill>
                        </a:rPr>
                        <a:t>legacy PGW-C is selected, then </a:t>
                      </a:r>
                      <a:r>
                        <a:rPr lang="en-US" sz="1600" dirty="0"/>
                        <a:t>S6b shall be used as in pre-Rel16 network.</a:t>
                      </a:r>
                      <a:endParaRPr lang="en-US" sz="1600" dirty="0">
                        <a:solidFill>
                          <a:schemeClr val="tx1"/>
                        </a:solidFill>
                      </a:endParaRPr>
                    </a:p>
                    <a:p>
                      <a:r>
                        <a:rPr lang="en-US" sz="1600" dirty="0">
                          <a:solidFill>
                            <a:schemeClr val="tx1"/>
                          </a:solidFill>
                        </a:rPr>
                        <a:t>If combined PGW-C+SMF is used, N10 may be possible with implication </a:t>
                      </a:r>
                      <a:r>
                        <a:rPr lang="en-US" sz="1600" dirty="0">
                          <a:solidFill>
                            <a:schemeClr val="accent1"/>
                          </a:solidFill>
                        </a:rPr>
                        <a:t>as in Scenario-1</a:t>
                      </a:r>
                      <a:r>
                        <a:rPr lang="en-US" sz="1600" dirty="0">
                          <a:solidFill>
                            <a:schemeClr val="tx1"/>
                          </a:solidFill>
                        </a:rPr>
                        <a:t>.</a:t>
                      </a:r>
                      <a:endParaRPr lang="en-US" sz="2000" dirty="0">
                        <a:solidFill>
                          <a:schemeClr val="tx1"/>
                        </a:solidFill>
                      </a:endParaRPr>
                    </a:p>
                  </a:txBody>
                  <a:tcPr/>
                </a:tc>
                <a:extLst>
                  <a:ext uri="{0D108BD9-81ED-4DB2-BD59-A6C34878D82A}">
                    <a16:rowId xmlns:a16="http://schemas.microsoft.com/office/drawing/2014/main" val="78533873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accent1"/>
                          </a:solidFill>
                        </a:rPr>
                        <a:t>Scenario-3</a:t>
                      </a:r>
                      <a:r>
                        <a:rPr lang="en-US" sz="1600" b="1" dirty="0"/>
                        <a:t> UE not 5G capable</a:t>
                      </a:r>
                    </a:p>
                  </a:txBody>
                  <a:tcPr/>
                </a:tc>
                <a:tc>
                  <a:txBody>
                    <a:bodyPr/>
                    <a:lstStyle/>
                    <a:p>
                      <a:r>
                        <a:rPr lang="en-US" sz="1600" dirty="0"/>
                        <a:t>N</a:t>
                      </a:r>
                    </a:p>
                  </a:txBody>
                  <a:tcPr/>
                </a:tc>
                <a:tc>
                  <a:txBody>
                    <a:bodyPr/>
                    <a:lstStyle/>
                    <a:p>
                      <a:r>
                        <a:rPr lang="en-US" sz="1600" dirty="0"/>
                        <a:t>Does not matter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S6b (and </a:t>
                      </a:r>
                      <a:r>
                        <a:rPr lang="en-US" sz="1600" dirty="0" err="1"/>
                        <a:t>Gx</a:t>
                      </a:r>
                      <a:r>
                        <a:rPr lang="en-US" sz="1600" dirty="0"/>
                        <a:t>) shall be used </a:t>
                      </a:r>
                      <a:r>
                        <a:rPr lang="en-US" sz="1400" dirty="0"/>
                        <a:t>unless </a:t>
                      </a:r>
                      <a:r>
                        <a:rPr lang="en-US" sz="1400" dirty="0">
                          <a:solidFill>
                            <a:schemeClr val="accent5"/>
                          </a:solidFill>
                        </a:rPr>
                        <a:t>backward incompatible change for PDU Session ID is introduced.</a:t>
                      </a:r>
                    </a:p>
                  </a:txBody>
                  <a:tcPr/>
                </a:tc>
                <a:extLst>
                  <a:ext uri="{0D108BD9-81ED-4DB2-BD59-A6C34878D82A}">
                    <a16:rowId xmlns:a16="http://schemas.microsoft.com/office/drawing/2014/main" val="404100043"/>
                  </a:ext>
                </a:extLst>
              </a:tr>
            </a:tbl>
          </a:graphicData>
        </a:graphic>
      </p:graphicFrame>
      <p:sp>
        <p:nvSpPr>
          <p:cNvPr id="6" name="Content Placeholder 5">
            <a:extLst>
              <a:ext uri="{FF2B5EF4-FFF2-40B4-BE49-F238E27FC236}">
                <a16:creationId xmlns:a16="http://schemas.microsoft.com/office/drawing/2014/main" id="{E6B8B59A-B3DE-4058-B1CA-AD234E96D0AF}"/>
              </a:ext>
            </a:extLst>
          </p:cNvPr>
          <p:cNvSpPr>
            <a:spLocks noGrp="1"/>
          </p:cNvSpPr>
          <p:nvPr>
            <p:ph sz="quarter" idx="11"/>
          </p:nvPr>
        </p:nvSpPr>
        <p:spPr>
          <a:xfrm>
            <a:off x="220396" y="4154683"/>
            <a:ext cx="11751207" cy="2578231"/>
          </a:xfrm>
          <a:solidFill>
            <a:schemeClr val="bg1"/>
          </a:solidFill>
        </p:spPr>
        <p:txBody>
          <a:bodyPr/>
          <a:lstStyle/>
          <a:p>
            <a:pPr marL="0" indent="0">
              <a:spcBef>
                <a:spcPts val="600"/>
              </a:spcBef>
              <a:buNone/>
            </a:pPr>
            <a:r>
              <a:rPr lang="en-US" sz="1600" b="1" dirty="0">
                <a:solidFill>
                  <a:schemeClr val="accent1"/>
                </a:solidFill>
              </a:rPr>
              <a:t>[Observation-5] </a:t>
            </a:r>
            <a:r>
              <a:rPr lang="en-US" sz="1600" dirty="0"/>
              <a:t>For Scenario-1 (i.e. UEs supporting N1 mode and NW supporting 5GC interworking), in </a:t>
            </a:r>
            <a:r>
              <a:rPr lang="en-US" sz="1600" dirty="0">
                <a:solidFill>
                  <a:schemeClr val="accent1"/>
                </a:solidFill>
              </a:rPr>
              <a:t>non-roaming and home routed </a:t>
            </a:r>
            <a:r>
              <a:rPr lang="en-US" sz="1600" dirty="0"/>
              <a:t>roaming, N10 may be possible but with additional impact on HSS and PGW-C as captured in </a:t>
            </a:r>
            <a:r>
              <a:rPr lang="en-US" sz="1600" dirty="0">
                <a:solidFill>
                  <a:schemeClr val="accent5"/>
                </a:solidFill>
              </a:rPr>
              <a:t>[Observations-2&amp;3&amp;4], </a:t>
            </a:r>
            <a:r>
              <a:rPr lang="en-US" sz="1600" dirty="0"/>
              <a:t>however, </a:t>
            </a:r>
            <a:r>
              <a:rPr lang="en-US" sz="1600" dirty="0">
                <a:solidFill>
                  <a:schemeClr val="accent1"/>
                </a:solidFill>
              </a:rPr>
              <a:t>in LBO roaming, </a:t>
            </a:r>
            <a:r>
              <a:rPr lang="en-US" sz="1600" dirty="0"/>
              <a:t>the</a:t>
            </a:r>
            <a:r>
              <a:rPr lang="en-US" sz="1600" dirty="0">
                <a:solidFill>
                  <a:schemeClr val="accent1"/>
                </a:solidFill>
              </a:rPr>
              <a:t> </a:t>
            </a:r>
            <a:r>
              <a:rPr lang="en-US" sz="1600" dirty="0"/>
              <a:t>HPLMN does not have control whether N10 can be used by the VPLMN. </a:t>
            </a:r>
          </a:p>
          <a:p>
            <a:pPr marL="0" indent="0">
              <a:spcBef>
                <a:spcPts val="600"/>
              </a:spcBef>
              <a:buNone/>
            </a:pPr>
            <a:r>
              <a:rPr lang="en-US" sz="1600" b="1" dirty="0">
                <a:solidFill>
                  <a:schemeClr val="accent1"/>
                </a:solidFill>
              </a:rPr>
              <a:t>[Observation-6] </a:t>
            </a:r>
            <a:r>
              <a:rPr lang="en-US" sz="1600" dirty="0"/>
              <a:t>For Scenario-3 (i.e. UEs not supporting N1 mode), </a:t>
            </a:r>
            <a:r>
              <a:rPr lang="en-US" sz="1600" dirty="0">
                <a:solidFill>
                  <a:schemeClr val="accent1"/>
                </a:solidFill>
              </a:rPr>
              <a:t>S6b</a:t>
            </a:r>
            <a:r>
              <a:rPr lang="en-US" sz="1600" dirty="0"/>
              <a:t> and </a:t>
            </a:r>
            <a:r>
              <a:rPr lang="en-US" sz="1600" dirty="0" err="1">
                <a:solidFill>
                  <a:schemeClr val="accent1"/>
                </a:solidFill>
              </a:rPr>
              <a:t>Gx</a:t>
            </a:r>
            <a:r>
              <a:rPr lang="en-US" sz="1600" dirty="0"/>
              <a:t> are required anyway for PDN connection established by </a:t>
            </a:r>
            <a:r>
              <a:rPr lang="en-US" sz="1600" dirty="0" err="1"/>
              <a:t>ePDG</a:t>
            </a:r>
            <a:r>
              <a:rPr lang="en-US" sz="1600" dirty="0"/>
              <a:t>, unless </a:t>
            </a:r>
            <a:r>
              <a:rPr lang="en-US" sz="1600" dirty="0">
                <a:solidFill>
                  <a:schemeClr val="accent1"/>
                </a:solidFill>
              </a:rPr>
              <a:t>PDU Session ID </a:t>
            </a:r>
            <a:r>
              <a:rPr lang="en-US" sz="1600" dirty="0"/>
              <a:t>is </a:t>
            </a:r>
            <a:r>
              <a:rPr lang="en-US" sz="1600" dirty="0">
                <a:solidFill>
                  <a:schemeClr val="accent1"/>
                </a:solidFill>
              </a:rPr>
              <a:t>changed</a:t>
            </a:r>
            <a:r>
              <a:rPr lang="en-US" sz="1600" dirty="0"/>
              <a:t> from </a:t>
            </a:r>
            <a:r>
              <a:rPr lang="en-US" sz="1600" dirty="0">
                <a:solidFill>
                  <a:schemeClr val="accent1"/>
                </a:solidFill>
              </a:rPr>
              <a:t>Mandatory to Optional  over N10 and N7 </a:t>
            </a:r>
            <a:r>
              <a:rPr lang="en-US" sz="1600" dirty="0"/>
              <a:t>which is </a:t>
            </a:r>
            <a:r>
              <a:rPr lang="en-US" sz="1600" dirty="0">
                <a:solidFill>
                  <a:schemeClr val="accent1"/>
                </a:solidFill>
              </a:rPr>
              <a:t>backward incompatible</a:t>
            </a:r>
            <a:r>
              <a:rPr lang="en-US" sz="1600" dirty="0"/>
              <a:t> change that should be avoided as much as possible, or PGW-C fake a PDU Session ID which is problematic when multiple PGW-C+SMFs are involved. </a:t>
            </a:r>
          </a:p>
          <a:p>
            <a:pPr marL="0" indent="0">
              <a:spcBef>
                <a:spcPts val="600"/>
              </a:spcBef>
              <a:buNone/>
            </a:pPr>
            <a:r>
              <a:rPr lang="en-US" sz="1600" dirty="0">
                <a:solidFill>
                  <a:schemeClr val="accent1"/>
                </a:solidFill>
              </a:rPr>
              <a:t>[</a:t>
            </a:r>
            <a:r>
              <a:rPr lang="en-US" sz="1600" b="1" dirty="0">
                <a:solidFill>
                  <a:schemeClr val="accent1"/>
                </a:solidFill>
              </a:rPr>
              <a:t>Observation-7</a:t>
            </a:r>
            <a:r>
              <a:rPr lang="en-US" sz="1600" dirty="0">
                <a:solidFill>
                  <a:schemeClr val="accent1"/>
                </a:solidFill>
              </a:rPr>
              <a:t>]</a:t>
            </a:r>
            <a:r>
              <a:rPr lang="en-US" sz="1600" dirty="0"/>
              <a:t> </a:t>
            </a:r>
            <a:r>
              <a:rPr lang="en-US" sz="1600" dirty="0">
                <a:solidFill>
                  <a:schemeClr val="accent1"/>
                </a:solidFill>
              </a:rPr>
              <a:t>With the assumption that no backward incompatibility change will be introduced, </a:t>
            </a:r>
            <a:r>
              <a:rPr lang="en-US" sz="1600" dirty="0"/>
              <a:t>if a PGW-C with SMF capability (i.e. PGW-C+SMF) is also expected to serve the UEs not supporting N1 mode, then </a:t>
            </a:r>
            <a:r>
              <a:rPr lang="en-US" sz="1600" dirty="0">
                <a:solidFill>
                  <a:schemeClr val="accent1"/>
                </a:solidFill>
              </a:rPr>
              <a:t>such PGW-C+SMF shall continue to support S6b and </a:t>
            </a:r>
            <a:r>
              <a:rPr lang="en-US" sz="1600" dirty="0" err="1">
                <a:solidFill>
                  <a:schemeClr val="accent1"/>
                </a:solidFill>
              </a:rPr>
              <a:t>Gx</a:t>
            </a:r>
            <a:r>
              <a:rPr lang="en-US" sz="1600" dirty="0">
                <a:solidFill>
                  <a:schemeClr val="accent1"/>
                </a:solidFill>
              </a:rPr>
              <a:t> for </a:t>
            </a:r>
            <a:r>
              <a:rPr lang="en-US" sz="1600" dirty="0"/>
              <a:t>PDN connection established by </a:t>
            </a:r>
            <a:r>
              <a:rPr lang="en-US" sz="1600" dirty="0" err="1"/>
              <a:t>ePDG</a:t>
            </a:r>
            <a:r>
              <a:rPr lang="en-US" sz="1600" dirty="0">
                <a:solidFill>
                  <a:schemeClr val="accent1"/>
                </a:solidFill>
              </a:rPr>
              <a:t>, i.e. S6b and </a:t>
            </a:r>
            <a:r>
              <a:rPr lang="en-US" sz="1600" dirty="0" err="1">
                <a:solidFill>
                  <a:schemeClr val="accent1"/>
                </a:solidFill>
              </a:rPr>
              <a:t>Gx</a:t>
            </a:r>
            <a:r>
              <a:rPr lang="en-US" sz="1600" dirty="0">
                <a:solidFill>
                  <a:schemeClr val="accent1"/>
                </a:solidFill>
              </a:rPr>
              <a:t> cannot be made optional.</a:t>
            </a:r>
            <a:endParaRPr lang="en-US" sz="1600" dirty="0"/>
          </a:p>
        </p:txBody>
      </p:sp>
    </p:spTree>
    <p:extLst>
      <p:ext uri="{BB962C8B-B14F-4D97-AF65-F5344CB8AC3E}">
        <p14:creationId xmlns:p14="http://schemas.microsoft.com/office/powerpoint/2010/main" val="3622215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9F25AF-FF62-46F3-8C2E-25520D66BA19}"/>
              </a:ext>
            </a:extLst>
          </p:cNvPr>
          <p:cNvSpPr>
            <a:spLocks noGrp="1"/>
          </p:cNvSpPr>
          <p:nvPr>
            <p:ph sz="quarter" idx="11"/>
          </p:nvPr>
        </p:nvSpPr>
        <p:spPr>
          <a:xfrm>
            <a:off x="322669" y="1731463"/>
            <a:ext cx="11169235" cy="1087937"/>
          </a:xfrm>
        </p:spPr>
        <p:txBody>
          <a:bodyPr/>
          <a:lstStyle/>
          <a:p>
            <a:r>
              <a:rPr lang="en-US" dirty="0"/>
              <a:t>Requirement to support </a:t>
            </a:r>
            <a:r>
              <a:rPr lang="en-US" dirty="0" err="1"/>
              <a:t>Gx</a:t>
            </a:r>
            <a:r>
              <a:rPr lang="en-US" dirty="0"/>
              <a:t> in </a:t>
            </a:r>
            <a:r>
              <a:rPr lang="en-US" dirty="0">
                <a:solidFill>
                  <a:schemeClr val="accent1"/>
                </a:solidFill>
              </a:rPr>
              <a:t>[Observation-6] </a:t>
            </a:r>
            <a:r>
              <a:rPr lang="en-US" dirty="0"/>
              <a:t>also applies to the scenario that UEs not supporting N1  </a:t>
            </a:r>
            <a:r>
              <a:rPr lang="en-US" dirty="0">
                <a:solidFill>
                  <a:schemeClr val="accent1"/>
                </a:solidFill>
              </a:rPr>
              <a:t>attach to the network via EUTRAN</a:t>
            </a:r>
            <a:r>
              <a:rPr lang="en-US" dirty="0"/>
              <a:t>.</a:t>
            </a:r>
          </a:p>
        </p:txBody>
      </p:sp>
      <p:sp>
        <p:nvSpPr>
          <p:cNvPr id="3" name="Title 2">
            <a:extLst>
              <a:ext uri="{FF2B5EF4-FFF2-40B4-BE49-F238E27FC236}">
                <a16:creationId xmlns:a16="http://schemas.microsoft.com/office/drawing/2014/main" id="{3492C22D-F79C-4ACA-BD3A-E0D127D6EBA8}"/>
              </a:ext>
            </a:extLst>
          </p:cNvPr>
          <p:cNvSpPr>
            <a:spLocks noGrp="1"/>
          </p:cNvSpPr>
          <p:nvPr>
            <p:ph type="title"/>
          </p:nvPr>
        </p:nvSpPr>
        <p:spPr>
          <a:xfrm>
            <a:off x="232935" y="653154"/>
            <a:ext cx="11169236" cy="873579"/>
          </a:xfrm>
        </p:spPr>
        <p:txBody>
          <a:bodyPr/>
          <a:lstStyle/>
          <a:p>
            <a:r>
              <a:rPr lang="en-US" sz="3200" dirty="0">
                <a:solidFill>
                  <a:schemeClr val="accent1"/>
                </a:solidFill>
              </a:rPr>
              <a:t>Implication on scenario of </a:t>
            </a:r>
            <a:r>
              <a:rPr lang="en-US" sz="3200" dirty="0"/>
              <a:t>UEs  not capable of 5G attached  to the network via EUTRAN</a:t>
            </a:r>
          </a:p>
        </p:txBody>
      </p:sp>
    </p:spTree>
    <p:extLst>
      <p:ext uri="{BB962C8B-B14F-4D97-AF65-F5344CB8AC3E}">
        <p14:creationId xmlns:p14="http://schemas.microsoft.com/office/powerpoint/2010/main" val="4530094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36DF83-AF79-4A71-9262-F786DE6CD0DE}"/>
              </a:ext>
            </a:extLst>
          </p:cNvPr>
          <p:cNvSpPr>
            <a:spLocks noGrp="1"/>
          </p:cNvSpPr>
          <p:nvPr>
            <p:ph idx="1"/>
          </p:nvPr>
        </p:nvSpPr>
        <p:spPr>
          <a:xfrm>
            <a:off x="198242" y="801278"/>
            <a:ext cx="11135785" cy="5902028"/>
          </a:xfrm>
          <a:noFill/>
        </p:spPr>
        <p:txBody>
          <a:bodyPr/>
          <a:lstStyle/>
          <a:p>
            <a:pPr marL="0" indent="0">
              <a:buNone/>
            </a:pPr>
            <a:r>
              <a:rPr lang="en-US" sz="1800" b="1" dirty="0">
                <a:solidFill>
                  <a:schemeClr val="accent1"/>
                </a:solidFill>
              </a:rPr>
              <a:t>[Obervation-1]</a:t>
            </a:r>
            <a:r>
              <a:rPr lang="en-GB" sz="1600" dirty="0"/>
              <a:t> HSS receives PGW UPDATE from AAA, and HSS accepts only the update if the user is registered from the same AAA.</a:t>
            </a:r>
          </a:p>
          <a:p>
            <a:pPr marL="0" indent="0">
              <a:buNone/>
            </a:pPr>
            <a:r>
              <a:rPr lang="en-US" sz="1600" b="1" dirty="0">
                <a:solidFill>
                  <a:schemeClr val="accent1"/>
                </a:solidFill>
              </a:rPr>
              <a:t>[Obervation-1a] </a:t>
            </a:r>
            <a:r>
              <a:rPr lang="en-US" sz="1600" dirty="0"/>
              <a:t>PDU Session Id is mandatory in PCF interaction, </a:t>
            </a:r>
            <a:r>
              <a:rPr lang="en-US" sz="1600" dirty="0">
                <a:solidFill>
                  <a:schemeClr val="accent5"/>
                </a:solidFill>
              </a:rPr>
              <a:t>implying that UE must be 5G capable</a:t>
            </a:r>
            <a:r>
              <a:rPr lang="en-US" sz="1600" dirty="0"/>
              <a:t>.</a:t>
            </a:r>
          </a:p>
          <a:p>
            <a:pPr marL="0" indent="0">
              <a:buNone/>
            </a:pPr>
            <a:r>
              <a:rPr lang="en-US" sz="1600" b="1" dirty="0">
                <a:solidFill>
                  <a:schemeClr val="accent1"/>
                </a:solidFill>
              </a:rPr>
              <a:t>[Obervation-2]</a:t>
            </a:r>
            <a:r>
              <a:rPr lang="en-GB" sz="1600" b="1" dirty="0"/>
              <a:t> </a:t>
            </a:r>
            <a:r>
              <a:rPr lang="en-GB" sz="1600" dirty="0"/>
              <a:t>If N10 is used instead of S6b, </a:t>
            </a:r>
            <a:r>
              <a:rPr lang="en-GB" sz="1600" dirty="0">
                <a:solidFill>
                  <a:schemeClr val="accent5"/>
                </a:solidFill>
              </a:rPr>
              <a:t>UDM needs to differentiate if Nudm_UECM_Registration is for ePDG support or for PDU Session setup in 5GC, and HSS will need a differentiate if PGW ID (for a DNN) from UDM is for ePDG support, and if so the HSS does not need to notify the AAA and ePDG of the PGW ID (as  in this case it’s the ePDG that selects the PGW ID and such notification is superfluous)</a:t>
            </a:r>
            <a:endParaRPr lang="en-GB" sz="1600" b="1" dirty="0">
              <a:solidFill>
                <a:schemeClr val="accent5"/>
              </a:solidFill>
            </a:endParaRPr>
          </a:p>
          <a:p>
            <a:pPr marL="0" indent="0">
              <a:buNone/>
            </a:pPr>
            <a:r>
              <a:rPr lang="en-US" sz="1600" b="1" dirty="0">
                <a:solidFill>
                  <a:schemeClr val="accent1"/>
                </a:solidFill>
              </a:rPr>
              <a:t>[Obervation-3] </a:t>
            </a:r>
            <a:r>
              <a:rPr lang="en-US" sz="1600" b="1" dirty="0"/>
              <a:t>PDU Session ID </a:t>
            </a:r>
            <a:r>
              <a:rPr lang="en-US" sz="1600" dirty="0"/>
              <a:t>is mandatory in </a:t>
            </a:r>
            <a:r>
              <a:rPr lang="en-GB" sz="1600" dirty="0" err="1"/>
              <a:t>Nudm_UECM_Registration</a:t>
            </a:r>
            <a:r>
              <a:rPr lang="en-GB" sz="1600" dirty="0"/>
              <a:t> service operation, </a:t>
            </a:r>
            <a:r>
              <a:rPr lang="en-US" sz="1600" dirty="0"/>
              <a:t>which </a:t>
            </a:r>
            <a:r>
              <a:rPr lang="en-US" sz="1600" dirty="0">
                <a:solidFill>
                  <a:schemeClr val="accent5"/>
                </a:solidFill>
              </a:rPr>
              <a:t>implies that UE must be 5G capable </a:t>
            </a:r>
            <a:r>
              <a:rPr lang="en-US" sz="1600" dirty="0"/>
              <a:t>(i.e. support N1 mode) in order to provide PDU Session ID in PCO during PDN connection establishment;</a:t>
            </a:r>
          </a:p>
          <a:p>
            <a:pPr marL="0" indent="0">
              <a:buNone/>
            </a:pPr>
            <a:r>
              <a:rPr lang="en-US" sz="1600" b="1" dirty="0">
                <a:solidFill>
                  <a:schemeClr val="accent1"/>
                </a:solidFill>
              </a:rPr>
              <a:t>[Observation-4] </a:t>
            </a:r>
            <a:r>
              <a:rPr lang="en-US" sz="1600" dirty="0"/>
              <a:t>P-CSCF restoration may not work if HSS sends the P-CSCF rest </a:t>
            </a:r>
            <a:r>
              <a:rPr lang="en-US" sz="1600" dirty="0" err="1"/>
              <a:t>ind</a:t>
            </a:r>
            <a:r>
              <a:rPr lang="en-US" sz="1600" dirty="0"/>
              <a:t> to AAA as </a:t>
            </a:r>
            <a:r>
              <a:rPr lang="en-US" sz="1600" dirty="0" err="1"/>
              <a:t>Swx</a:t>
            </a:r>
            <a:r>
              <a:rPr lang="en-US" sz="1600" dirty="0"/>
              <a:t> session exist, </a:t>
            </a:r>
            <a:r>
              <a:rPr lang="en-US" sz="1600" dirty="0">
                <a:solidFill>
                  <a:schemeClr val="accent5"/>
                </a:solidFill>
              </a:rPr>
              <a:t>unless</a:t>
            </a:r>
            <a:r>
              <a:rPr lang="en-US" sz="1600" dirty="0"/>
              <a:t> </a:t>
            </a:r>
            <a:r>
              <a:rPr lang="en-GB" sz="1600" dirty="0">
                <a:solidFill>
                  <a:schemeClr val="accent5"/>
                </a:solidFill>
              </a:rPr>
              <a:t>HSS becomes aware if S6b or N10 is used for PDN connection established by ePDG which means impact on HSS, and maybe on UDM to differentiate if N10 is used for PDN connection from ePDG or for PDU Session in 5GC.</a:t>
            </a:r>
            <a:endParaRPr lang="en-US" sz="1600" dirty="0">
              <a:solidFill>
                <a:schemeClr val="accent5"/>
              </a:solidFill>
            </a:endParaRPr>
          </a:p>
          <a:p>
            <a:pPr marL="0" indent="0">
              <a:spcBef>
                <a:spcPts val="600"/>
              </a:spcBef>
              <a:buNone/>
            </a:pPr>
            <a:r>
              <a:rPr lang="en-US" sz="1600" b="1" dirty="0">
                <a:solidFill>
                  <a:schemeClr val="accent1"/>
                </a:solidFill>
              </a:rPr>
              <a:t>[Observation-5] </a:t>
            </a:r>
            <a:r>
              <a:rPr lang="en-US" sz="1600" dirty="0"/>
              <a:t>For Scenario-1 (i.e. UEs supporting N1 mode and NW supporting 5GC interworking), in </a:t>
            </a:r>
            <a:r>
              <a:rPr lang="en-US" sz="1600" dirty="0">
                <a:solidFill>
                  <a:schemeClr val="accent1"/>
                </a:solidFill>
              </a:rPr>
              <a:t>non-roaming and home routed </a:t>
            </a:r>
            <a:r>
              <a:rPr lang="en-US" sz="1600" dirty="0"/>
              <a:t>roaming, N10 may be possible but with additional impact on HSS and PGW-C as captured in </a:t>
            </a:r>
            <a:r>
              <a:rPr lang="en-US" sz="1600" dirty="0">
                <a:solidFill>
                  <a:schemeClr val="accent5"/>
                </a:solidFill>
              </a:rPr>
              <a:t>[Observations-2&amp;3&amp;4], </a:t>
            </a:r>
            <a:r>
              <a:rPr lang="en-US" sz="1600" dirty="0"/>
              <a:t>however, </a:t>
            </a:r>
            <a:r>
              <a:rPr lang="en-US" sz="1600" dirty="0">
                <a:solidFill>
                  <a:schemeClr val="accent1"/>
                </a:solidFill>
              </a:rPr>
              <a:t>in LBO roaming, </a:t>
            </a:r>
            <a:r>
              <a:rPr lang="en-US" sz="1600" dirty="0"/>
              <a:t>the</a:t>
            </a:r>
            <a:r>
              <a:rPr lang="en-US" sz="1600" dirty="0">
                <a:solidFill>
                  <a:schemeClr val="accent1"/>
                </a:solidFill>
              </a:rPr>
              <a:t> </a:t>
            </a:r>
            <a:r>
              <a:rPr lang="en-US" sz="1600" dirty="0"/>
              <a:t>HPLMN does not have control whether N10 can be used by the VPLMN. </a:t>
            </a:r>
          </a:p>
          <a:p>
            <a:pPr marL="0" indent="0">
              <a:spcBef>
                <a:spcPts val="600"/>
              </a:spcBef>
              <a:buNone/>
            </a:pPr>
            <a:r>
              <a:rPr lang="en-US" sz="1600" b="1" dirty="0">
                <a:solidFill>
                  <a:schemeClr val="accent1"/>
                </a:solidFill>
              </a:rPr>
              <a:t>[Observation-6] </a:t>
            </a:r>
            <a:r>
              <a:rPr lang="en-US" sz="1600" dirty="0"/>
              <a:t>For Scenario-3 (i.e. UEs not supporting N1 mode), S6b and </a:t>
            </a:r>
            <a:r>
              <a:rPr lang="en-US" sz="1600" dirty="0" err="1"/>
              <a:t>Gx</a:t>
            </a:r>
            <a:r>
              <a:rPr lang="en-US" sz="1600" dirty="0"/>
              <a:t> are required anyway for PDN connection established by </a:t>
            </a:r>
            <a:r>
              <a:rPr lang="en-US" sz="1600" dirty="0" err="1"/>
              <a:t>ePDG</a:t>
            </a:r>
            <a:r>
              <a:rPr lang="en-US" sz="1600" dirty="0"/>
              <a:t>, unless </a:t>
            </a:r>
            <a:r>
              <a:rPr lang="en-US" sz="1600" dirty="0">
                <a:solidFill>
                  <a:schemeClr val="accent1"/>
                </a:solidFill>
              </a:rPr>
              <a:t>PDU Session ID </a:t>
            </a:r>
            <a:r>
              <a:rPr lang="en-US" sz="1600" dirty="0"/>
              <a:t>is </a:t>
            </a:r>
            <a:r>
              <a:rPr lang="en-US" sz="1600" dirty="0">
                <a:solidFill>
                  <a:schemeClr val="accent1"/>
                </a:solidFill>
              </a:rPr>
              <a:t>changed</a:t>
            </a:r>
            <a:r>
              <a:rPr lang="en-US" sz="1600" dirty="0"/>
              <a:t> from </a:t>
            </a:r>
            <a:r>
              <a:rPr lang="en-US" sz="1600" dirty="0">
                <a:solidFill>
                  <a:schemeClr val="accent1"/>
                </a:solidFill>
              </a:rPr>
              <a:t>Mandatory to Optional  over N10 and N7 </a:t>
            </a:r>
            <a:r>
              <a:rPr lang="en-US" sz="1600" dirty="0"/>
              <a:t>which is </a:t>
            </a:r>
            <a:r>
              <a:rPr lang="en-US" sz="1600" dirty="0">
                <a:solidFill>
                  <a:schemeClr val="accent1"/>
                </a:solidFill>
              </a:rPr>
              <a:t>backward incompatible</a:t>
            </a:r>
            <a:r>
              <a:rPr lang="en-US" sz="1600" dirty="0"/>
              <a:t> change that should be avoided as much as possible, or PGW-C fake a PDU Session ID which is problematic when multiple PGW-C+SMFs are involved. </a:t>
            </a:r>
          </a:p>
          <a:p>
            <a:pPr marL="0" indent="0">
              <a:spcBef>
                <a:spcPts val="600"/>
              </a:spcBef>
              <a:buNone/>
            </a:pPr>
            <a:r>
              <a:rPr lang="en-US" sz="1600" dirty="0">
                <a:solidFill>
                  <a:schemeClr val="accent1"/>
                </a:solidFill>
              </a:rPr>
              <a:t>[</a:t>
            </a:r>
            <a:r>
              <a:rPr lang="en-US" sz="1600" b="1" dirty="0">
                <a:solidFill>
                  <a:schemeClr val="accent1"/>
                </a:solidFill>
              </a:rPr>
              <a:t>Observation-7</a:t>
            </a:r>
            <a:r>
              <a:rPr lang="en-US" sz="1600" dirty="0">
                <a:solidFill>
                  <a:schemeClr val="accent1"/>
                </a:solidFill>
              </a:rPr>
              <a:t>]</a:t>
            </a:r>
            <a:r>
              <a:rPr lang="en-US" sz="1600" dirty="0"/>
              <a:t> </a:t>
            </a:r>
            <a:r>
              <a:rPr lang="en-US" sz="1600" dirty="0">
                <a:solidFill>
                  <a:schemeClr val="accent1"/>
                </a:solidFill>
              </a:rPr>
              <a:t>With the assumption that no backward incompatibility change will be introduced, </a:t>
            </a:r>
            <a:r>
              <a:rPr lang="en-US" sz="1600" dirty="0"/>
              <a:t>if a PGW-C with SMF capability (i.e. PGW-C+SMF) is also expected to serve the UEs not supporting N1 mode, then </a:t>
            </a:r>
            <a:r>
              <a:rPr lang="en-US" sz="1600" dirty="0">
                <a:solidFill>
                  <a:schemeClr val="accent1"/>
                </a:solidFill>
              </a:rPr>
              <a:t>such PGW-C+SMF shall continue to support S6b and </a:t>
            </a:r>
            <a:r>
              <a:rPr lang="en-US" sz="1600" dirty="0" err="1">
                <a:solidFill>
                  <a:schemeClr val="accent1"/>
                </a:solidFill>
              </a:rPr>
              <a:t>Gx</a:t>
            </a:r>
            <a:r>
              <a:rPr lang="en-US" sz="1600" dirty="0">
                <a:solidFill>
                  <a:schemeClr val="accent1"/>
                </a:solidFill>
              </a:rPr>
              <a:t> for </a:t>
            </a:r>
            <a:r>
              <a:rPr lang="en-US" sz="1600" dirty="0"/>
              <a:t>PDN connection established by </a:t>
            </a:r>
            <a:r>
              <a:rPr lang="en-US" sz="1600" dirty="0" err="1"/>
              <a:t>ePDG</a:t>
            </a:r>
            <a:r>
              <a:rPr lang="en-US" sz="1600" dirty="0">
                <a:solidFill>
                  <a:schemeClr val="accent1"/>
                </a:solidFill>
              </a:rPr>
              <a:t>, i.e. S6b and </a:t>
            </a:r>
            <a:r>
              <a:rPr lang="en-US" sz="1600" dirty="0" err="1">
                <a:solidFill>
                  <a:schemeClr val="accent1"/>
                </a:solidFill>
              </a:rPr>
              <a:t>Gx</a:t>
            </a:r>
            <a:r>
              <a:rPr lang="en-US" sz="1600" dirty="0">
                <a:solidFill>
                  <a:schemeClr val="accent1"/>
                </a:solidFill>
              </a:rPr>
              <a:t> cannot be made optional.</a:t>
            </a:r>
            <a:endParaRPr lang="en-US" sz="1600" dirty="0"/>
          </a:p>
        </p:txBody>
      </p:sp>
      <p:sp>
        <p:nvSpPr>
          <p:cNvPr id="3" name="Title 2">
            <a:extLst>
              <a:ext uri="{FF2B5EF4-FFF2-40B4-BE49-F238E27FC236}">
                <a16:creationId xmlns:a16="http://schemas.microsoft.com/office/drawing/2014/main" id="{DD25A75E-D359-4558-87D0-C501BE61AA29}"/>
              </a:ext>
            </a:extLst>
          </p:cNvPr>
          <p:cNvSpPr>
            <a:spLocks noGrp="1"/>
          </p:cNvSpPr>
          <p:nvPr>
            <p:ph type="title"/>
          </p:nvPr>
        </p:nvSpPr>
        <p:spPr>
          <a:xfrm>
            <a:off x="133050" y="154694"/>
            <a:ext cx="9992784" cy="578892"/>
          </a:xfrm>
        </p:spPr>
        <p:txBody>
          <a:bodyPr/>
          <a:lstStyle/>
          <a:p>
            <a:r>
              <a:rPr lang="en-US" sz="3600" dirty="0"/>
              <a:t>Summary of Observations</a:t>
            </a:r>
          </a:p>
        </p:txBody>
      </p:sp>
    </p:spTree>
    <p:extLst>
      <p:ext uri="{BB962C8B-B14F-4D97-AF65-F5344CB8AC3E}">
        <p14:creationId xmlns:p14="http://schemas.microsoft.com/office/powerpoint/2010/main" val="36386439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36DF83-AF79-4A71-9262-F786DE6CD0DE}"/>
              </a:ext>
            </a:extLst>
          </p:cNvPr>
          <p:cNvSpPr>
            <a:spLocks noGrp="1"/>
          </p:cNvSpPr>
          <p:nvPr>
            <p:ph idx="1"/>
          </p:nvPr>
        </p:nvSpPr>
        <p:spPr>
          <a:xfrm>
            <a:off x="198242" y="818605"/>
            <a:ext cx="11135785" cy="5421327"/>
          </a:xfrm>
          <a:noFill/>
        </p:spPr>
        <p:txBody>
          <a:bodyPr/>
          <a:lstStyle/>
          <a:p>
            <a:pPr marL="0" indent="0">
              <a:buNone/>
            </a:pPr>
            <a:r>
              <a:rPr lang="en-US" sz="1800" dirty="0"/>
              <a:t>Based on </a:t>
            </a:r>
            <a:r>
              <a:rPr lang="en-US" sz="1800" dirty="0">
                <a:solidFill>
                  <a:schemeClr val="accent1"/>
                </a:solidFill>
              </a:rPr>
              <a:t>[Observation-1] ~[Observation-7], </a:t>
            </a:r>
          </a:p>
          <a:p>
            <a:pPr lvl="1"/>
            <a:r>
              <a:rPr lang="en-US" sz="1800" dirty="0"/>
              <a:t>using N10 instead of S6b for PDN connection establishment from </a:t>
            </a:r>
            <a:r>
              <a:rPr lang="en-US" sz="1800" dirty="0" err="1"/>
              <a:t>ePDG</a:t>
            </a:r>
            <a:r>
              <a:rPr lang="en-US" sz="1800" dirty="0"/>
              <a:t> implies additional impact on PGW-C, HSS and maybe UDM. </a:t>
            </a:r>
          </a:p>
          <a:p>
            <a:pPr lvl="1"/>
            <a:r>
              <a:rPr lang="en-US" sz="1800" dirty="0"/>
              <a:t>The combined </a:t>
            </a:r>
            <a:r>
              <a:rPr lang="en-US" sz="1800" dirty="0">
                <a:solidFill>
                  <a:schemeClr val="accent1"/>
                </a:solidFill>
              </a:rPr>
              <a:t>PGW-C+SMF </a:t>
            </a:r>
            <a:r>
              <a:rPr lang="en-US" sz="1800" dirty="0"/>
              <a:t>shall support </a:t>
            </a:r>
            <a:r>
              <a:rPr lang="en-US" sz="1800" dirty="0">
                <a:solidFill>
                  <a:schemeClr val="accent1"/>
                </a:solidFill>
              </a:rPr>
              <a:t>S6b</a:t>
            </a:r>
            <a:r>
              <a:rPr lang="en-US" sz="1800" dirty="0"/>
              <a:t> and </a:t>
            </a:r>
            <a:r>
              <a:rPr lang="en-US" sz="1800" dirty="0" err="1">
                <a:solidFill>
                  <a:schemeClr val="accent1"/>
                </a:solidFill>
              </a:rPr>
              <a:t>Gx</a:t>
            </a:r>
            <a:r>
              <a:rPr lang="en-US" sz="1800" dirty="0"/>
              <a:t> for UEs not capable of 5G, </a:t>
            </a:r>
            <a:r>
              <a:rPr lang="en-US" sz="1800" dirty="0">
                <a:solidFill>
                  <a:schemeClr val="accent1"/>
                </a:solidFill>
              </a:rPr>
              <a:t>unless</a:t>
            </a:r>
            <a:r>
              <a:rPr lang="en-US" sz="1800" dirty="0"/>
              <a:t> only legacy PGW-C is mandated for those UEs, or backward incompatible change (i.e. PDU Session ID made Optional from Mandatory) is introduced (implication needs to be further investigated for incompatibility).</a:t>
            </a:r>
          </a:p>
          <a:p>
            <a:pPr marL="0" indent="0">
              <a:buNone/>
            </a:pPr>
            <a:r>
              <a:rPr lang="en-US" dirty="0"/>
              <a:t>It’s proposed to keep S6b as it is today for PDN connection establishment from </a:t>
            </a:r>
            <a:r>
              <a:rPr lang="en-US" dirty="0" err="1"/>
              <a:t>ePDG</a:t>
            </a:r>
            <a:r>
              <a:rPr lang="en-US" dirty="0"/>
              <a:t>, and to keep </a:t>
            </a:r>
            <a:r>
              <a:rPr lang="en-US" dirty="0" err="1"/>
              <a:t>Gx</a:t>
            </a:r>
            <a:r>
              <a:rPr lang="en-US" dirty="0"/>
              <a:t> for UEs not capable of 5G.</a:t>
            </a:r>
          </a:p>
          <a:p>
            <a:pPr marL="0" indent="0">
              <a:buNone/>
            </a:pPr>
            <a:endParaRPr lang="en-US" dirty="0"/>
          </a:p>
          <a:p>
            <a:pPr marL="0" indent="0">
              <a:buNone/>
            </a:pPr>
            <a:r>
              <a:rPr lang="en-US" b="1" dirty="0">
                <a:solidFill>
                  <a:schemeClr val="accent1"/>
                </a:solidFill>
              </a:rPr>
              <a:t>[Proposal-1] </a:t>
            </a:r>
            <a:r>
              <a:rPr lang="en-US" dirty="0"/>
              <a:t>It’s proposed NOT to use N10 for S6b for PDN connection establishment from </a:t>
            </a:r>
            <a:r>
              <a:rPr lang="en-US" dirty="0" err="1"/>
              <a:t>ePDG</a:t>
            </a:r>
            <a:r>
              <a:rPr lang="en-US" dirty="0"/>
              <a:t> which means that PGW-C+SMF shall continue to support S6b.</a:t>
            </a:r>
          </a:p>
          <a:p>
            <a:pPr marL="0" indent="0">
              <a:buNone/>
            </a:pPr>
            <a:endParaRPr lang="en-US" dirty="0"/>
          </a:p>
          <a:p>
            <a:pPr marL="0" indent="0">
              <a:buNone/>
            </a:pPr>
            <a:r>
              <a:rPr lang="en-US" b="1" dirty="0">
                <a:solidFill>
                  <a:schemeClr val="accent1"/>
                </a:solidFill>
              </a:rPr>
              <a:t>[Proposal-2] </a:t>
            </a:r>
            <a:r>
              <a:rPr lang="en-US" dirty="0"/>
              <a:t>It’s proposed that PGW-C+SMF continue to support </a:t>
            </a:r>
            <a:r>
              <a:rPr lang="en-US" dirty="0" err="1"/>
              <a:t>Gx</a:t>
            </a:r>
            <a:r>
              <a:rPr lang="en-US" dirty="0"/>
              <a:t> if the PGW-C+SMF is also expected to serve UEs not supporting N1 mode. This proposal applies to scenarios that such UEs attach to the network via </a:t>
            </a:r>
            <a:r>
              <a:rPr lang="en-US" dirty="0" err="1"/>
              <a:t>ePDG</a:t>
            </a:r>
            <a:r>
              <a:rPr lang="en-US" dirty="0"/>
              <a:t> and via EUTRAN.</a:t>
            </a:r>
          </a:p>
          <a:p>
            <a:pPr marL="0" indent="0">
              <a:buNone/>
            </a:pPr>
            <a:r>
              <a:rPr lang="en-US" dirty="0"/>
              <a:t> </a:t>
            </a:r>
          </a:p>
        </p:txBody>
      </p:sp>
      <p:sp>
        <p:nvSpPr>
          <p:cNvPr id="3" name="Title 2">
            <a:extLst>
              <a:ext uri="{FF2B5EF4-FFF2-40B4-BE49-F238E27FC236}">
                <a16:creationId xmlns:a16="http://schemas.microsoft.com/office/drawing/2014/main" id="{DD25A75E-D359-4558-87D0-C501BE61AA29}"/>
              </a:ext>
            </a:extLst>
          </p:cNvPr>
          <p:cNvSpPr>
            <a:spLocks noGrp="1"/>
          </p:cNvSpPr>
          <p:nvPr>
            <p:ph type="title"/>
          </p:nvPr>
        </p:nvSpPr>
        <p:spPr>
          <a:xfrm>
            <a:off x="133050" y="13292"/>
            <a:ext cx="9992784" cy="578892"/>
          </a:xfrm>
        </p:spPr>
        <p:txBody>
          <a:bodyPr/>
          <a:lstStyle/>
          <a:p>
            <a:r>
              <a:rPr lang="en-US" sz="3600" dirty="0"/>
              <a:t>Proposal</a:t>
            </a:r>
          </a:p>
        </p:txBody>
      </p:sp>
    </p:spTree>
    <p:extLst>
      <p:ext uri="{BB962C8B-B14F-4D97-AF65-F5344CB8AC3E}">
        <p14:creationId xmlns:p14="http://schemas.microsoft.com/office/powerpoint/2010/main" val="1234835881"/>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2700" cap="flat" cmpd="sng" algn="ctr">
          <a:solidFill>
            <a:schemeClr val="tx2">
              <a:lumMod val="75000"/>
              <a:lumOff val="25000"/>
            </a:schemeClr>
          </a:solidFill>
          <a:prstDash val="solid"/>
          <a:round/>
          <a:headEnd type="none" w="med" len="med"/>
          <a:tailEnd type="none" w="med" len="med"/>
        </a:ln>
        <a:effectLst/>
      </a:spPr>
      <a:bodyPr rtlCol="0" anchor="ctr"/>
      <a:lstStyle>
        <a:defPPr algn="ctr">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bwMode="auto">
        <a:noFill/>
        <a:ln w="12700">
          <a:noFill/>
          <a:miter lim="800000"/>
          <a:headEnd/>
          <a:tailEnd/>
        </a:ln>
      </a:spPr>
      <a:bodyPr vert="horz" wrap="square" lIns="72000" tIns="36000" rIns="73152" bIns="36576" numCol="1" rtlCol="0" anchor="t" anchorCtr="0" compatLnSpc="1">
        <a:prstTxWarp prst="textNoShape">
          <a:avLst/>
        </a:prstTxWarp>
        <a:noAutofit/>
      </a:bodyPr>
      <a:lstStyle>
        <a:defPPr algn="l">
          <a:buClr>
            <a:schemeClr val="tx1"/>
          </a:buClr>
          <a:defRPr sz="1200" dirty="0" smtClean="0">
            <a:solidFill>
              <a:schemeClr val="accent1"/>
            </a:solidFill>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F394490D-1954-44FE-B8ED-56040734EC47}" vid="{6EB75BB7-B825-43F3-83B5-9802AE7E790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PresentationTemplate2017</Template>
  <TotalTime>18229</TotalTime>
  <Words>1843</Words>
  <Application>Microsoft Office PowerPoint</Application>
  <PresentationFormat>Widescreen</PresentationFormat>
  <Paragraphs>199</Paragraphs>
  <Slides>10</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Ericsson Hilda</vt:lpstr>
      <vt:lpstr>Ericsson Technical Icons</vt:lpstr>
      <vt:lpstr>MS PGothic</vt:lpstr>
      <vt:lpstr>Ericsson Hilda Light</vt:lpstr>
      <vt:lpstr>MS PGothic</vt:lpstr>
      <vt:lpstr>SimSun</vt:lpstr>
      <vt:lpstr>PresentationTemplate2017</vt:lpstr>
      <vt:lpstr>Source: Ericsson  Title:  Implication of not requiring S6b from PGW-C+SMF for ePDG support   Document for:  Discussion/Decision  Agenda Item:  6.31   Work Item / Release: TEI 16 </vt:lpstr>
      <vt:lpstr>Background</vt:lpstr>
      <vt:lpstr>Implication of not requiring S6b from PGW-C+SMF for ePDG support (1/3)</vt:lpstr>
      <vt:lpstr>Illustration for [Observation-2]</vt:lpstr>
      <vt:lpstr>Implication of not requiring S6b from PGW-C+SMF for ePDG support (2/3)</vt:lpstr>
      <vt:lpstr>Implication of not requiring S6b from PGW-C+SMF for ePDG support (3/3)</vt:lpstr>
      <vt:lpstr>Implication on scenario of UEs  not capable of 5G attached  to the network via EUTRAN</vt:lpstr>
      <vt:lpstr>Summary of Observations</vt:lpstr>
      <vt:lpstr>Proposal</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Source: Ericsson  Title:  Implication of not requiring S6b from PGW-C+SMF for ePDG support   Document for:  Discussion/Decision  Agenda Item:  6.31   Work Item / Release: TEI 16 </dc:title>
  <dc:creator/>
  <cp:keywords/>
  <dc:description>Rev PA4</dc:description>
  <cp:lastModifiedBy>Ericsson JG</cp:lastModifiedBy>
  <cp:revision>521</cp:revision>
  <dcterms:created xsi:type="dcterms:W3CDTF">2018-10-10T06:53:35Z</dcterms:created>
  <dcterms:modified xsi:type="dcterms:W3CDTF">2019-05-06T12:38:46Z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R6B</vt:lpwstr>
  </property>
  <property fmtid="{D5CDD505-2E9C-101B-9397-08002B2CF9AE}" pid="8" name="TemplateName2">
    <vt:lpwstr>CXC 173 2731/1</vt:lpwstr>
  </property>
  <property fmtid="{D5CDD505-2E9C-101B-9397-08002B2CF9AE}" pid="9" name="TemplateVersion2">
    <vt:lpwstr>R2A</vt:lpwstr>
  </property>
  <property fmtid="{D5CDD505-2E9C-101B-9397-08002B2CF9AE}" pid="10" name="DocumentType2">
    <vt:lpwstr>Presentation2011</vt:lpwstr>
  </property>
  <property fmtid="{D5CDD505-2E9C-101B-9397-08002B2CF9AE}" pid="11" name="Keyword">
    <vt:lpwstr/>
  </property>
  <property fmtid="{D5CDD505-2E9C-101B-9397-08002B2CF9AE}" pid="12" name="FooterType">
    <vt:lpwstr>PresTemp</vt:lpwstr>
  </property>
  <property fmtid="{D5CDD505-2E9C-101B-9397-08002B2CF9AE}" pid="13" name="UsedFont">
    <vt:lpwstr>Ericsson Capital TT</vt:lpwstr>
  </property>
  <property fmtid="{D5CDD505-2E9C-101B-9397-08002B2CF9AE}" pid="14" name="x">
    <vt:lpwstr>1</vt:lpwstr>
  </property>
  <property fmtid="{D5CDD505-2E9C-101B-9397-08002B2CF9AE}" pid="15" name="White">
    <vt:bool>true</vt:bool>
  </property>
  <property fmtid="{D5CDD505-2E9C-101B-9397-08002B2CF9AE}" pid="16" name="chkMetaData">
    <vt:bool>false</vt:bool>
  </property>
  <property fmtid="{D5CDD505-2E9C-101B-9397-08002B2CF9AE}" pid="17" name="chkTaglines">
    <vt:bool>false</vt:bool>
  </property>
  <property fmtid="{D5CDD505-2E9C-101B-9397-08002B2CF9AE}" pid="18" name="SecurityClass">
    <vt:lpwstr>Ericsson Internal</vt:lpwstr>
  </property>
  <property fmtid="{D5CDD505-2E9C-101B-9397-08002B2CF9AE}" pid="19" name="txtConfLabel">
    <vt:lpwstr>Ericsson Internal</vt:lpwstr>
  </property>
  <property fmtid="{D5CDD505-2E9C-101B-9397-08002B2CF9AE}" pid="20" name="optUseConfClass">
    <vt:bool>true</vt:bool>
  </property>
  <property fmtid="{D5CDD505-2E9C-101B-9397-08002B2CF9AE}" pid="21" name="optUseConfLabel">
    <vt:bool>false</vt:bool>
  </property>
  <property fmtid="{D5CDD505-2E9C-101B-9397-08002B2CF9AE}" pid="22" name="optFooterCVLDocNo">
    <vt:bool>true</vt:bool>
  </property>
  <property fmtid="{D5CDD505-2E9C-101B-9397-08002B2CF9AE}" pid="23" name="optFooterCVLCopyright">
    <vt:bool>false</vt:bool>
  </property>
  <property fmtid="{D5CDD505-2E9C-101B-9397-08002B2CF9AE}" pid="24" name="optEnterText1">
    <vt:bool>false</vt:bool>
  </property>
  <property fmtid="{D5CDD505-2E9C-101B-9397-08002B2CF9AE}" pid="25" name="optFooterCVLConfLabel">
    <vt:bool>true</vt:bool>
  </property>
  <property fmtid="{D5CDD505-2E9C-101B-9397-08002B2CF9AE}" pid="26" name="optEnterText2">
    <vt:bool>false</vt:bool>
  </property>
  <property fmtid="{D5CDD505-2E9C-101B-9397-08002B2CF9AE}" pid="27" name="optFooterCVLTitle">
    <vt:bool>true</vt:bool>
  </property>
  <property fmtid="{D5CDD505-2E9C-101B-9397-08002B2CF9AE}" pid="28" name="optFooterCVLPrep">
    <vt:bool>false</vt:bool>
  </property>
  <property fmtid="{D5CDD505-2E9C-101B-9397-08002B2CF9AE}" pid="29" name="optEnterText3">
    <vt:bool>false</vt:bool>
  </property>
  <property fmtid="{D5CDD505-2E9C-101B-9397-08002B2CF9AE}" pid="30" name="optFooterCVLDate">
    <vt:bool>true</vt:bool>
  </property>
  <property fmtid="{D5CDD505-2E9C-101B-9397-08002B2CF9AE}" pid="31" name="optEnterText4">
    <vt:bool>false</vt:bool>
  </property>
  <property fmtid="{D5CDD505-2E9C-101B-9397-08002B2CF9AE}" pid="32" name="LeftFooterField">
    <vt:lpwstr/>
  </property>
  <property fmtid="{D5CDD505-2E9C-101B-9397-08002B2CF9AE}" pid="33" name="MiddleFooterField">
    <vt:lpwstr>Ericsson Internal</vt:lpwstr>
  </property>
  <property fmtid="{D5CDD505-2E9C-101B-9397-08002B2CF9AE}" pid="34" name="RightFooterField">
    <vt:lpwstr/>
  </property>
  <property fmtid="{D5CDD505-2E9C-101B-9397-08002B2CF9AE}" pid="35" name="RightFooterField2">
    <vt:lpwstr>2019-05-04</vt:lpwstr>
  </property>
  <property fmtid="{D5CDD505-2E9C-101B-9397-08002B2CF9AE}" pid="36" name="TotalNumb">
    <vt:bool>false</vt:bool>
  </property>
  <property fmtid="{D5CDD505-2E9C-101B-9397-08002B2CF9AE}" pid="37" name="Pages">
    <vt:bool>true</vt:bool>
  </property>
  <property fmtid="{D5CDD505-2E9C-101B-9397-08002B2CF9AE}" pid="38" name="BCategory">
    <vt:lpwstr/>
  </property>
  <property fmtid="{D5CDD505-2E9C-101B-9397-08002B2CF9AE}" pid="39" name="BSubject">
    <vt:lpwstr/>
  </property>
  <property fmtid="{D5CDD505-2E9C-101B-9397-08002B2CF9AE}" pid="40" name="DocType">
    <vt:lpwstr/>
  </property>
  <property fmtid="{D5CDD505-2E9C-101B-9397-08002B2CF9AE}" pid="41" name="chkShowAll">
    <vt:bool>false</vt:bool>
  </property>
  <property fmtid="{D5CDD505-2E9C-101B-9397-08002B2CF9AE}" pid="42" name="chkOnlyTitle">
    <vt:bool>false</vt:bool>
  </property>
  <property fmtid="{D5CDD505-2E9C-101B-9397-08002B2CF9AE}" pid="43" name="chkPrep">
    <vt:bool>false</vt:bool>
  </property>
  <property fmtid="{D5CDD505-2E9C-101B-9397-08002B2CF9AE}" pid="44" name="chkAppr">
    <vt:bool>false</vt:bool>
  </property>
  <property fmtid="{D5CDD505-2E9C-101B-9397-08002B2CF9AE}" pid="45" name="chkConfClass">
    <vt:bool>true</vt:bool>
  </property>
  <property fmtid="{D5CDD505-2E9C-101B-9397-08002B2CF9AE}" pid="46" name="chkDate">
    <vt:bool>true</vt:bool>
  </property>
  <property fmtid="{D5CDD505-2E9C-101B-9397-08002B2CF9AE}" pid="47" name="chkDocNo">
    <vt:bool>false</vt:bool>
  </property>
  <property fmtid="{D5CDD505-2E9C-101B-9397-08002B2CF9AE}" pid="48" name="chkRev">
    <vt:bool>false</vt:bool>
  </property>
  <property fmtid="{D5CDD505-2E9C-101B-9397-08002B2CF9AE}" pid="49" name="chkTitle">
    <vt:bool>false</vt:bool>
  </property>
  <property fmtid="{D5CDD505-2E9C-101B-9397-08002B2CF9AE}" pid="50" name="UpdateProcess">
    <vt:lpwstr>End</vt:lpwstr>
  </property>
  <property fmtid="{D5CDD505-2E9C-101B-9397-08002B2CF9AE}" pid="51" name="Prepared">
    <vt:lpwstr/>
  </property>
  <property fmtid="{D5CDD505-2E9C-101B-9397-08002B2CF9AE}" pid="52" name="ApprovedBy">
    <vt:lpwstr/>
  </property>
  <property fmtid="{D5CDD505-2E9C-101B-9397-08002B2CF9AE}" pid="53" name="DocNo">
    <vt:lpwstr/>
  </property>
  <property fmtid="{D5CDD505-2E9C-101B-9397-08002B2CF9AE}" pid="54" name="Checked">
    <vt:lpwstr/>
  </property>
  <property fmtid="{D5CDD505-2E9C-101B-9397-08002B2CF9AE}" pid="55" name="Revision">
    <vt:lpwstr>PA4</vt:lpwstr>
  </property>
  <property fmtid="{D5CDD505-2E9C-101B-9397-08002B2CF9AE}" pid="56" name="DocName">
    <vt:lpwstr/>
  </property>
  <property fmtid="{D5CDD505-2E9C-101B-9397-08002B2CF9AE}" pid="57" name="Title">
    <vt:lpwstr/>
  </property>
  <property fmtid="{D5CDD505-2E9C-101B-9397-08002B2CF9AE}" pid="58" name="Date">
    <vt:lpwstr>2019-05-04</vt:lpwstr>
  </property>
  <property fmtid="{D5CDD505-2E9C-101B-9397-08002B2CF9AE}" pid="59" name="Reference">
    <vt:lpwstr/>
  </property>
  <property fmtid="{D5CDD505-2E9C-101B-9397-08002B2CF9AE}" pid="60" name="chkConf">
    <vt:bool>false</vt:bool>
  </property>
  <property fmtid="{D5CDD505-2E9C-101B-9397-08002B2CF9AE}" pid="61" name="ExtConf">
    <vt:lpwstr/>
  </property>
  <property fmtid="{D5CDD505-2E9C-101B-9397-08002B2CF9AE}" pid="62" name="chkExtConf">
    <vt:bool>false</vt:bool>
  </property>
</Properties>
</file>